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4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57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 w="9525" cap="flat" cmpd="sng" algn="ctr">
              <a:noFill/>
              <a:miter lim="800000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0AC3-48B1-8E0A-6001999A3E29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0AC3-48B1-8E0A-6001999A3E29}"/>
              </c:ext>
            </c:extLst>
          </c:dPt>
          <c:dPt>
            <c:idx val="2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5-0AC3-48B1-8E0A-6001999A3E29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 w="9525" cap="flat" cmpd="sng" algn="ctr">
                <a:noFill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7-0AC3-48B1-8E0A-6001999A3E2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2014年</c:v>
                </c:pt>
                <c:pt idx="1">
                  <c:v>2015年</c:v>
                </c:pt>
                <c:pt idx="2">
                  <c:v>2016年</c:v>
                </c:pt>
                <c:pt idx="3">
                  <c:v>2017年予測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240</c:v>
                </c:pt>
                <c:pt idx="1">
                  <c:v>320</c:v>
                </c:pt>
                <c:pt idx="2">
                  <c:v>510</c:v>
                </c:pt>
                <c:pt idx="3">
                  <c:v>750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AC3-48B1-8E0A-6001999A3E2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9"/>
        <c:overlap val="-40"/>
        <c:axId val="719644264"/>
        <c:axId val="719644920"/>
      </c:barChart>
      <c:catAx>
        <c:axId val="719644264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19644920"/>
        <c:crosses val="autoZero"/>
        <c:auto val="1"/>
        <c:lblAlgn val="ctr"/>
        <c:lblOffset val="100"/>
        <c:noMultiLvlLbl val="0"/>
      </c:catAx>
      <c:valAx>
        <c:axId val="71964492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19644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920E-72DB-450D-8885-BE6E352A85EB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297FF-24B9-4352-B67D-1337352066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1510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920E-72DB-450D-8885-BE6E352A85EB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297FF-24B9-4352-B67D-1337352066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994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920E-72DB-450D-8885-BE6E352A85EB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297FF-24B9-4352-B67D-1337352066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071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920E-72DB-450D-8885-BE6E352A85EB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297FF-24B9-4352-B67D-1337352066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953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920E-72DB-450D-8885-BE6E352A85EB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297FF-24B9-4352-B67D-1337352066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948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920E-72DB-450D-8885-BE6E352A85EB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297FF-24B9-4352-B67D-1337352066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55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920E-72DB-450D-8885-BE6E352A85EB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297FF-24B9-4352-B67D-1337352066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263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920E-72DB-450D-8885-BE6E352A85EB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297FF-24B9-4352-B67D-1337352066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322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920E-72DB-450D-8885-BE6E352A85EB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297FF-24B9-4352-B67D-1337352066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459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920E-72DB-450D-8885-BE6E352A85EB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297FF-24B9-4352-B67D-1337352066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8808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920E-72DB-450D-8885-BE6E352A85EB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297FF-24B9-4352-B67D-1337352066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4279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1690688"/>
            <a:ext cx="12192000" cy="516636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E920E-72DB-450D-8885-BE6E352A85EB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297FF-24B9-4352-B67D-1337352066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6137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素材] 食べ物, 果物 / フルーツ ...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6" r="31311" b="3140"/>
          <a:stretch/>
        </p:blipFill>
        <p:spPr>
          <a:xfrm>
            <a:off x="4818888" y="10"/>
            <a:ext cx="7373112" cy="6857989"/>
          </a:xfrm>
          <a:prstGeom prst="rect">
            <a:avLst/>
          </a:prstGeom>
        </p:spPr>
      </p:pic>
      <p:sp>
        <p:nvSpPr>
          <p:cNvPr id="6" name="Freeform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51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52" y="-479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タイトル 1"/>
          <p:cNvSpPr>
            <a:spLocks noGrp="1"/>
          </p:cNvSpPr>
          <p:nvPr>
            <p:ph type="ctrTitle"/>
          </p:nvPr>
        </p:nvSpPr>
        <p:spPr>
          <a:xfrm>
            <a:off x="804672" y="2600324"/>
            <a:ext cx="5058370" cy="876523"/>
          </a:xfrm>
        </p:spPr>
        <p:txBody>
          <a:bodyPr anchor="t">
            <a:normAutofit fontScale="90000"/>
          </a:bodyPr>
          <a:lstStyle/>
          <a:p>
            <a:pPr algn="l"/>
            <a:r>
              <a:rPr lang="ja-JP" altLang="en-US" sz="4400" dirty="0"/>
              <a:t>瀬戸内コラボ計画</a:t>
            </a:r>
            <a:r>
              <a:rPr lang="en-US" altLang="ja-JP" sz="4400" dirty="0"/>
              <a:t/>
            </a:r>
            <a:br>
              <a:rPr lang="en-US" altLang="ja-JP" sz="4400" dirty="0"/>
            </a:br>
            <a:endParaRPr lang="ja-JP" altLang="en-US" sz="4400" dirty="0"/>
          </a:p>
        </p:txBody>
      </p:sp>
      <p:sp>
        <p:nvSpPr>
          <p:cNvPr id="10" name="サブタイトル 2"/>
          <p:cNvSpPr>
            <a:spLocks noGrp="1"/>
          </p:cNvSpPr>
          <p:nvPr>
            <p:ph type="subTitle" idx="1"/>
          </p:nvPr>
        </p:nvSpPr>
        <p:spPr>
          <a:xfrm>
            <a:off x="804672" y="1967023"/>
            <a:ext cx="4167376" cy="488952"/>
          </a:xfrm>
        </p:spPr>
        <p:txBody>
          <a:bodyPr anchor="ctr">
            <a:normAutofit/>
          </a:bodyPr>
          <a:lstStyle/>
          <a:p>
            <a:pPr algn="l"/>
            <a:r>
              <a:rPr lang="ja-JP" altLang="en-US" dirty="0">
                <a:solidFill>
                  <a:schemeClr val="tx1"/>
                </a:solidFill>
              </a:rPr>
              <a:t>宅配便サービス</a:t>
            </a:r>
          </a:p>
        </p:txBody>
      </p:sp>
      <p:sp>
        <p:nvSpPr>
          <p:cNvPr id="11" name="サブタイトル 2"/>
          <p:cNvSpPr txBox="1">
            <a:spLocks/>
          </p:cNvSpPr>
          <p:nvPr/>
        </p:nvSpPr>
        <p:spPr>
          <a:xfrm>
            <a:off x="3591792" y="3614425"/>
            <a:ext cx="1977717" cy="488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ja-JP" sz="1800" dirty="0"/>
              <a:t>2016</a:t>
            </a:r>
            <a:r>
              <a:rPr lang="ja-JP" altLang="en-US" sz="1800" dirty="0"/>
              <a:t>年度報告</a:t>
            </a:r>
          </a:p>
        </p:txBody>
      </p:sp>
    </p:spTree>
    <p:extLst>
      <p:ext uri="{BB962C8B-B14F-4D97-AF65-F5344CB8AC3E}">
        <p14:creationId xmlns:p14="http://schemas.microsoft.com/office/powerpoint/2010/main" val="180548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0688"/>
            <a:ext cx="12192000" cy="516636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瀬戸内コラボ計画　とは</a:t>
            </a:r>
            <a:endParaRPr kumimoji="1" lang="ja-JP" altLang="en-US" dirty="0"/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11317" y="2072983"/>
            <a:ext cx="4884683" cy="4104168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瀬戸内産のフルーツを</a:t>
            </a:r>
            <a:endParaRPr lang="en-US" altLang="ja-JP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定期的にお届けする</a:t>
            </a:r>
            <a:endParaRPr lang="en-US" altLang="ja-JP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宅配サービスです</a:t>
            </a:r>
            <a:endParaRPr lang="en-US" altLang="ja-JP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52612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瀬戸内コラボ計画　背景</a:t>
            </a:r>
            <a:endParaRPr kumimoji="1" lang="ja-JP" altLang="en-US" dirty="0"/>
          </a:p>
        </p:txBody>
      </p:sp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16120" y="2079894"/>
            <a:ext cx="6614342" cy="4104168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お客様のご要望にお応えし</a:t>
            </a:r>
            <a:endParaRPr lang="en-US" altLang="ja-JP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瀬戸内フルーツ </a:t>
            </a:r>
            <a:r>
              <a:rPr lang="en-US" altLang="ja-JP" sz="3200" dirty="0">
                <a:solidFill>
                  <a:schemeClr val="bg1"/>
                </a:solidFill>
                <a:latin typeface="+mj-ea"/>
                <a:ea typeface="+mj-ea"/>
              </a:rPr>
              <a:t>×</a:t>
            </a: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 宅配サービス</a:t>
            </a:r>
            <a:endParaRPr lang="en-US" altLang="ja-JP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3200" dirty="0">
                <a:solidFill>
                  <a:srgbClr val="FF0000"/>
                </a:solidFill>
                <a:latin typeface="+mj-ea"/>
                <a:ea typeface="+mj-ea"/>
              </a:rPr>
              <a:t>瀬戸内コラボ計画</a:t>
            </a: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を</a:t>
            </a:r>
            <a:endParaRPr lang="en-US" altLang="ja-JP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企画しました</a:t>
            </a:r>
            <a:endParaRPr lang="en-US" altLang="ja-JP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ja-JP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ja-JP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ja-JP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ja-JP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300" y="1881170"/>
            <a:ext cx="5158630" cy="4785395"/>
          </a:xfrm>
          <a:prstGeom prst="rect">
            <a:avLst/>
          </a:prstGeom>
        </p:spPr>
      </p:pic>
      <p:sp>
        <p:nvSpPr>
          <p:cNvPr id="6" name="楕円 5"/>
          <p:cNvSpPr/>
          <p:nvPr/>
        </p:nvSpPr>
        <p:spPr>
          <a:xfrm>
            <a:off x="8077612" y="4859080"/>
            <a:ext cx="531434" cy="559481"/>
          </a:xfrm>
          <a:prstGeom prst="ellipse">
            <a:avLst/>
          </a:prstGeom>
          <a:solidFill>
            <a:srgbClr val="C00000">
              <a:alpha val="59000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楕円 6"/>
          <p:cNvSpPr/>
          <p:nvPr/>
        </p:nvSpPr>
        <p:spPr>
          <a:xfrm>
            <a:off x="7912845" y="4701788"/>
            <a:ext cx="860968" cy="874064"/>
          </a:xfrm>
          <a:prstGeom prst="ellipse">
            <a:avLst/>
          </a:prstGeom>
          <a:solidFill>
            <a:srgbClr val="C00000">
              <a:alpha val="44000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382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瀬戸内コラボ計画　フルーツカレンダー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356746"/>
              </p:ext>
            </p:extLst>
          </p:nvPr>
        </p:nvGraphicFramePr>
        <p:xfrm>
          <a:off x="1200963" y="2321904"/>
          <a:ext cx="5735414" cy="3909078"/>
        </p:xfrm>
        <a:graphic>
          <a:graphicData uri="http://schemas.openxmlformats.org/drawingml/2006/table">
            <a:tbl>
              <a:tblPr bandCol="1">
                <a:tableStyleId>{3B4B98B0-60AC-42C2-AFA5-B58CD77FA1E5}</a:tableStyleId>
              </a:tblPr>
              <a:tblGrid>
                <a:gridCol w="1115220">
                  <a:extLst>
                    <a:ext uri="{9D8B030D-6E8A-4147-A177-3AD203B41FA5}">
                      <a16:colId xmlns:a16="http://schemas.microsoft.com/office/drawing/2014/main" val="3416659103"/>
                    </a:ext>
                  </a:extLst>
                </a:gridCol>
                <a:gridCol w="1752487">
                  <a:extLst>
                    <a:ext uri="{9D8B030D-6E8A-4147-A177-3AD203B41FA5}">
                      <a16:colId xmlns:a16="http://schemas.microsoft.com/office/drawing/2014/main" val="2873907237"/>
                    </a:ext>
                  </a:extLst>
                </a:gridCol>
                <a:gridCol w="1115220">
                  <a:extLst>
                    <a:ext uri="{9D8B030D-6E8A-4147-A177-3AD203B41FA5}">
                      <a16:colId xmlns:a16="http://schemas.microsoft.com/office/drawing/2014/main" val="2932321540"/>
                    </a:ext>
                  </a:extLst>
                </a:gridCol>
                <a:gridCol w="1752487">
                  <a:extLst>
                    <a:ext uri="{9D8B030D-6E8A-4147-A177-3AD203B41FA5}">
                      <a16:colId xmlns:a16="http://schemas.microsoft.com/office/drawing/2014/main" val="2063599977"/>
                    </a:ext>
                  </a:extLst>
                </a:gridCol>
              </a:tblGrid>
              <a:tr h="6515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</a:t>
                      </a:r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みかん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1" lang="en-US" altLang="ja-JP" sz="2400" kern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7</a:t>
                      </a:r>
                      <a:r>
                        <a:rPr kumimoji="1" lang="ja-JP" altLang="en-US" sz="2400" kern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月</a:t>
                      </a:r>
                      <a:endParaRPr kumimoji="1" lang="ja-JP" altLang="en-US" sz="2400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スモモ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92081141"/>
                  </a:ext>
                </a:extLst>
              </a:tr>
              <a:tr h="6515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2</a:t>
                      </a:r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いちご</a:t>
                      </a:r>
                      <a:endParaRPr kumimoji="1" lang="en-US" altLang="ja-JP" sz="240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1" lang="en-US" altLang="ja-JP" sz="2400" kern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8</a:t>
                      </a:r>
                      <a:r>
                        <a:rPr kumimoji="1" lang="ja-JP" altLang="en-US" sz="2400" kern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月</a:t>
                      </a:r>
                      <a:endParaRPr kumimoji="1" lang="ja-JP" altLang="en-US" sz="2400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桃</a:t>
                      </a:r>
                      <a:endParaRPr kumimoji="1" lang="en-US" altLang="ja-JP" sz="240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7599252"/>
                  </a:ext>
                </a:extLst>
              </a:tr>
              <a:tr h="6515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3</a:t>
                      </a:r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オレンジ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1" lang="en-US" altLang="ja-JP" sz="2400" kern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9</a:t>
                      </a:r>
                      <a:r>
                        <a:rPr kumimoji="1" lang="ja-JP" altLang="en-US" sz="2400" kern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月</a:t>
                      </a:r>
                      <a:endParaRPr kumimoji="1" lang="ja-JP" altLang="en-US" sz="2400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ぶどう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703208219"/>
                  </a:ext>
                </a:extLst>
              </a:tr>
              <a:tr h="6515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4</a:t>
                      </a:r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びわ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1" lang="en-US" altLang="ja-JP" sz="2400" kern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10</a:t>
                      </a:r>
                      <a:r>
                        <a:rPr kumimoji="1" lang="ja-JP" altLang="en-US" sz="2400" kern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月</a:t>
                      </a:r>
                      <a:endParaRPr kumimoji="1" lang="ja-JP" altLang="en-US" sz="2400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柿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7670855"/>
                  </a:ext>
                </a:extLst>
              </a:tr>
              <a:tr h="6515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5</a:t>
                      </a:r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キウイ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1" lang="en-US" altLang="ja-JP" sz="2400" kern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11</a:t>
                      </a:r>
                      <a:r>
                        <a:rPr kumimoji="1" lang="ja-JP" altLang="en-US" sz="2400" kern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月</a:t>
                      </a:r>
                      <a:endParaRPr kumimoji="1" lang="ja-JP" altLang="en-US" sz="2400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ナシ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0585307"/>
                  </a:ext>
                </a:extLst>
              </a:tr>
              <a:tr h="6515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6</a:t>
                      </a:r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すいか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1" lang="en-US" altLang="ja-JP" sz="2400" kern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12</a:t>
                      </a:r>
                      <a:r>
                        <a:rPr kumimoji="1" lang="ja-JP" altLang="en-US" sz="2400" kern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月</a:t>
                      </a:r>
                      <a:endParaRPr kumimoji="1" lang="ja-JP" altLang="en-US" sz="2400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レモン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7453405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7533370" y="2099835"/>
            <a:ext cx="40616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瀬戸内産の</a:t>
            </a:r>
            <a:endParaRPr lang="en-US" altLang="ja-JP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旬のフルーツを</a:t>
            </a:r>
            <a:endParaRPr lang="en-US" altLang="ja-JP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手頃な価格で</a:t>
            </a:r>
            <a:endParaRPr lang="en-US" altLang="ja-JP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毎月お届けします</a:t>
            </a:r>
            <a:endParaRPr lang="en-US" altLang="ja-JP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1276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瀬戸内コラボ計画　サービスエリア</a:t>
            </a:r>
            <a:endParaRPr kumimoji="1" lang="ja-JP" altLang="en-US" dirty="0"/>
          </a:p>
        </p:txBody>
      </p:sp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80711" y="2039912"/>
            <a:ext cx="9315893" cy="4104168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ja-JP" dirty="0">
                <a:solidFill>
                  <a:schemeClr val="bg1"/>
                </a:solidFill>
                <a:ea typeface="+mj-ea"/>
              </a:rPr>
              <a:t>2014</a:t>
            </a:r>
            <a:r>
              <a:rPr lang="ja-JP" altLang="en-US" dirty="0">
                <a:solidFill>
                  <a:schemeClr val="bg1"/>
                </a:solidFill>
                <a:ea typeface="+mj-ea"/>
              </a:rPr>
              <a:t>年</a:t>
            </a:r>
            <a:r>
              <a:rPr lang="en-US" altLang="ja-JP" dirty="0">
                <a:solidFill>
                  <a:schemeClr val="bg1"/>
                </a:solidFill>
                <a:ea typeface="+mj-ea"/>
              </a:rPr>
              <a:t>4</a:t>
            </a:r>
            <a:r>
              <a:rPr lang="ja-JP" altLang="en-US" dirty="0">
                <a:solidFill>
                  <a:schemeClr val="bg1"/>
                </a:solidFill>
                <a:ea typeface="+mj-ea"/>
              </a:rPr>
              <a:t>月　東京エリアサービス開始</a:t>
            </a:r>
            <a:endParaRPr lang="en-US" altLang="ja-JP" dirty="0">
              <a:solidFill>
                <a:schemeClr val="bg1"/>
              </a:solidFill>
              <a:ea typeface="+mj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dirty="0">
                <a:solidFill>
                  <a:schemeClr val="bg1"/>
                </a:solidFill>
                <a:ea typeface="+mj-ea"/>
              </a:rPr>
              <a:t>2015</a:t>
            </a:r>
            <a:r>
              <a:rPr lang="ja-JP" altLang="en-US" dirty="0">
                <a:solidFill>
                  <a:schemeClr val="bg1"/>
                </a:solidFill>
                <a:ea typeface="+mj-ea"/>
              </a:rPr>
              <a:t>年</a:t>
            </a:r>
            <a:r>
              <a:rPr lang="en-US" altLang="ja-JP" dirty="0">
                <a:solidFill>
                  <a:schemeClr val="bg1"/>
                </a:solidFill>
                <a:ea typeface="+mj-ea"/>
              </a:rPr>
              <a:t>4</a:t>
            </a:r>
            <a:r>
              <a:rPr lang="ja-JP" altLang="en-US" dirty="0">
                <a:solidFill>
                  <a:schemeClr val="bg1"/>
                </a:solidFill>
                <a:ea typeface="+mj-ea"/>
              </a:rPr>
              <a:t>月　福岡エリアサービス開始</a:t>
            </a:r>
            <a:endParaRPr lang="en-US" altLang="ja-JP" dirty="0">
              <a:solidFill>
                <a:schemeClr val="bg1"/>
              </a:solidFill>
              <a:ea typeface="+mj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dirty="0">
                <a:solidFill>
                  <a:schemeClr val="bg1"/>
                </a:solidFill>
                <a:ea typeface="+mj-ea"/>
              </a:rPr>
              <a:t>2016</a:t>
            </a:r>
            <a:r>
              <a:rPr lang="ja-JP" altLang="en-US" dirty="0">
                <a:solidFill>
                  <a:schemeClr val="bg1"/>
                </a:solidFill>
                <a:ea typeface="+mj-ea"/>
              </a:rPr>
              <a:t>年</a:t>
            </a:r>
            <a:r>
              <a:rPr lang="en-US" altLang="ja-JP" dirty="0">
                <a:solidFill>
                  <a:schemeClr val="bg1"/>
                </a:solidFill>
                <a:ea typeface="+mj-ea"/>
              </a:rPr>
              <a:t>4</a:t>
            </a:r>
            <a:r>
              <a:rPr lang="ja-JP" altLang="en-US" dirty="0">
                <a:solidFill>
                  <a:schemeClr val="bg1"/>
                </a:solidFill>
                <a:ea typeface="+mj-ea"/>
              </a:rPr>
              <a:t>月　北陸エリアサービス開始</a:t>
            </a:r>
            <a:endParaRPr lang="en-US" altLang="ja-JP" dirty="0">
              <a:solidFill>
                <a:schemeClr val="bg1"/>
              </a:solidFill>
              <a:ea typeface="+mj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dirty="0">
                <a:solidFill>
                  <a:schemeClr val="bg1"/>
                </a:solidFill>
                <a:ea typeface="+mj-ea"/>
              </a:rPr>
              <a:t>2017</a:t>
            </a:r>
            <a:r>
              <a:rPr lang="ja-JP" altLang="en-US" dirty="0">
                <a:solidFill>
                  <a:schemeClr val="bg1"/>
                </a:solidFill>
                <a:ea typeface="+mj-ea"/>
              </a:rPr>
              <a:t>年</a:t>
            </a:r>
            <a:r>
              <a:rPr lang="en-US" altLang="ja-JP" dirty="0">
                <a:solidFill>
                  <a:schemeClr val="bg1"/>
                </a:solidFill>
                <a:ea typeface="+mj-ea"/>
              </a:rPr>
              <a:t>4</a:t>
            </a:r>
            <a:r>
              <a:rPr lang="ja-JP" altLang="en-US" dirty="0">
                <a:solidFill>
                  <a:schemeClr val="bg1"/>
                </a:solidFill>
                <a:ea typeface="+mj-ea"/>
              </a:rPr>
              <a:t>月　札幌エリアサービス</a:t>
            </a:r>
            <a:endParaRPr lang="en-US" altLang="ja-JP" dirty="0">
              <a:solidFill>
                <a:schemeClr val="bg1"/>
              </a:solidFill>
              <a:ea typeface="+mj-ea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ja-JP" dirty="0">
              <a:solidFill>
                <a:srgbClr val="FFC000"/>
              </a:solidFill>
              <a:ea typeface="+mj-ea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290" y="1881170"/>
            <a:ext cx="5158630" cy="4785395"/>
          </a:xfrm>
          <a:prstGeom prst="rect">
            <a:avLst/>
          </a:prstGeom>
        </p:spPr>
      </p:pic>
      <p:sp>
        <p:nvSpPr>
          <p:cNvPr id="6" name="楕円 5"/>
          <p:cNvSpPr/>
          <p:nvPr/>
        </p:nvSpPr>
        <p:spPr>
          <a:xfrm>
            <a:off x="9817302" y="4565793"/>
            <a:ext cx="603830" cy="63569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楕円 6"/>
          <p:cNvSpPr/>
          <p:nvPr/>
        </p:nvSpPr>
        <p:spPr>
          <a:xfrm>
            <a:off x="7147263" y="4723989"/>
            <a:ext cx="512376" cy="539414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/>
          <p:cNvSpPr/>
          <p:nvPr/>
        </p:nvSpPr>
        <p:spPr>
          <a:xfrm>
            <a:off x="9310279" y="4311245"/>
            <a:ext cx="483578" cy="509096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/>
          <p:cNvSpPr/>
          <p:nvPr/>
        </p:nvSpPr>
        <p:spPr>
          <a:xfrm>
            <a:off x="10527004" y="2451925"/>
            <a:ext cx="392086" cy="412774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/>
          <p:cNvSpPr/>
          <p:nvPr/>
        </p:nvSpPr>
        <p:spPr>
          <a:xfrm>
            <a:off x="2905371" y="2326563"/>
            <a:ext cx="250723" cy="250723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/>
          <p:cNvSpPr/>
          <p:nvPr/>
        </p:nvSpPr>
        <p:spPr>
          <a:xfrm>
            <a:off x="2905371" y="3083918"/>
            <a:ext cx="250723" cy="25072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/>
          <p:cNvSpPr/>
          <p:nvPr/>
        </p:nvSpPr>
        <p:spPr>
          <a:xfrm>
            <a:off x="2905371" y="3841273"/>
            <a:ext cx="250723" cy="25072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/>
          <p:cNvSpPr/>
          <p:nvPr/>
        </p:nvSpPr>
        <p:spPr>
          <a:xfrm>
            <a:off x="2905371" y="4598627"/>
            <a:ext cx="250723" cy="2507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02333" y="505355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ea typeface="+mj-ea"/>
              </a:rPr>
              <a:t>開始予定</a:t>
            </a:r>
          </a:p>
        </p:txBody>
      </p:sp>
    </p:spTree>
    <p:extLst>
      <p:ext uri="{BB962C8B-B14F-4D97-AF65-F5344CB8AC3E}">
        <p14:creationId xmlns:p14="http://schemas.microsoft.com/office/powerpoint/2010/main" val="2130553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瀬戸内コラボ計画　売上実績</a:t>
            </a:r>
            <a:endParaRPr kumimoji="1" lang="ja-JP" altLang="en-US" dirty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1965078084"/>
              </p:ext>
            </p:extLst>
          </p:nvPr>
        </p:nvGraphicFramePr>
        <p:xfrm>
          <a:off x="1214203" y="2052084"/>
          <a:ext cx="6962234" cy="4183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3" cstate="hq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97482" y="1079304"/>
            <a:ext cx="1920068" cy="3865629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8947448" y="2473509"/>
            <a:ext cx="17332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solidFill>
                  <a:srgbClr val="FF0000"/>
                </a:solidFill>
              </a:rPr>
              <a:t>売上</a:t>
            </a:r>
            <a:endParaRPr lang="en-US" altLang="ja-JP" sz="3200" dirty="0">
              <a:solidFill>
                <a:srgbClr val="FF0000"/>
              </a:solidFill>
            </a:endParaRPr>
          </a:p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50%</a:t>
            </a:r>
            <a:r>
              <a:rPr lang="ja-JP" altLang="en-US" sz="3200" dirty="0">
                <a:solidFill>
                  <a:srgbClr val="FF0000"/>
                </a:solidFill>
              </a:rPr>
              <a:t>増</a:t>
            </a:r>
            <a:endParaRPr lang="en-US" altLang="ja-JP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987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1433</TotalTime>
  <Words>111</Words>
  <Application>Microsoft Office PowerPoint</Application>
  <PresentationFormat>ワイド画面</PresentationFormat>
  <Paragraphs>52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游ゴシック</vt:lpstr>
      <vt:lpstr>游ゴシック Light</vt:lpstr>
      <vt:lpstr>Arial</vt:lpstr>
      <vt:lpstr>Office テーマ</vt:lpstr>
      <vt:lpstr>瀬戸内コラボ計画 </vt:lpstr>
      <vt:lpstr>瀬戸内コラボ計画　とは</vt:lpstr>
      <vt:lpstr>瀬戸内コラボ計画　背景</vt:lpstr>
      <vt:lpstr>瀬戸内コラボ計画　フルーツカレンダー</vt:lpstr>
      <vt:lpstr>瀬戸内コラボ計画　サービスエリア</vt:lpstr>
      <vt:lpstr>瀬戸内コラボ計画　売上実績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宅配便サービス 瀬戸内コラボ計画</dc:title>
  <dc:creator>株式会社インプレス</dc:creator>
  <dcterms:created xsi:type="dcterms:W3CDTF">2016-11-19T07:08:09Z</dcterms:created>
  <dcterms:modified xsi:type="dcterms:W3CDTF">2016-12-16T03:55:15Z</dcterms:modified>
</cp:coreProperties>
</file>