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7" r:id="rId10"/>
    <p:sldId id="266" r:id="rId11"/>
    <p:sldId id="262" r:id="rId1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2010</a:t>
            </a:r>
            <a:r>
              <a:rPr lang="ja-JP"/>
              <a:t>年体重の増減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>
              <a:solidFill>
                <a:schemeClr val="accent5">
                  <a:lumMod val="50000"/>
                </a:schemeClr>
              </a:solidFill>
            </a:ln>
          </c:spPr>
          <c:marker>
            <c:symbol val="diamond"/>
            <c:size val="7"/>
            <c:spPr>
              <a:solidFill>
                <a:schemeClr val="accent3">
                  <a:lumMod val="50000"/>
                </a:schemeClr>
              </a:solidFill>
            </c:spPr>
          </c:marker>
          <c:cat>
            <c:strRef>
              <c:f>ｸﾞﾗﾌ選び!$B$21:$M$21</c:f>
              <c:strCache>
                <c:ptCount val="12"/>
                <c:pt idx="0">
                  <c:v>1月</c:v>
                </c:pt>
                <c:pt idx="1">
                  <c:v>2月</c:v>
                </c:pt>
                <c:pt idx="2">
                  <c:v>3月</c:v>
                </c:pt>
                <c:pt idx="3">
                  <c:v>4月</c:v>
                </c:pt>
                <c:pt idx="4">
                  <c:v>5月</c:v>
                </c:pt>
                <c:pt idx="5">
                  <c:v>6月</c:v>
                </c:pt>
                <c:pt idx="6">
                  <c:v>7月</c:v>
                </c:pt>
                <c:pt idx="7">
                  <c:v>8月</c:v>
                </c:pt>
                <c:pt idx="8">
                  <c:v>9月</c:v>
                </c:pt>
                <c:pt idx="9">
                  <c:v>10月</c:v>
                </c:pt>
                <c:pt idx="10">
                  <c:v>11月</c:v>
                </c:pt>
                <c:pt idx="11">
                  <c:v>12月</c:v>
                </c:pt>
              </c:strCache>
            </c:strRef>
          </c:cat>
          <c:val>
            <c:numRef>
              <c:f>ｸﾞﾗﾌ選び!$B$22:$M$22</c:f>
              <c:numCache>
                <c:formatCode>General</c:formatCode>
                <c:ptCount val="12"/>
                <c:pt idx="0">
                  <c:v>65.5</c:v>
                </c:pt>
                <c:pt idx="1">
                  <c:v>64</c:v>
                </c:pt>
                <c:pt idx="2">
                  <c:v>64.400000000000006</c:v>
                </c:pt>
                <c:pt idx="3">
                  <c:v>62.8</c:v>
                </c:pt>
                <c:pt idx="4">
                  <c:v>63.6</c:v>
                </c:pt>
                <c:pt idx="5">
                  <c:v>63.7</c:v>
                </c:pt>
                <c:pt idx="6">
                  <c:v>65</c:v>
                </c:pt>
                <c:pt idx="7">
                  <c:v>64.7</c:v>
                </c:pt>
                <c:pt idx="8">
                  <c:v>63</c:v>
                </c:pt>
                <c:pt idx="9">
                  <c:v>62.7</c:v>
                </c:pt>
                <c:pt idx="10">
                  <c:v>62</c:v>
                </c:pt>
                <c:pt idx="11">
                  <c:v>63.2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901952"/>
        <c:axId val="34127232"/>
      </c:lineChart>
      <c:catAx>
        <c:axId val="33901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4127232"/>
        <c:crosses val="autoZero"/>
        <c:auto val="1"/>
        <c:lblAlgn val="ctr"/>
        <c:lblOffset val="100"/>
        <c:noMultiLvlLbl val="0"/>
      </c:catAx>
      <c:valAx>
        <c:axId val="341272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901952"/>
        <c:crosses val="autoZero"/>
        <c:crossBetween val="between"/>
      </c:valAx>
      <c:sp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1"/>
          <a:tileRect/>
        </a:gradFill>
      </c:spPr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ja-JP" altLang="en-US"/>
              <a:t>構成比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9783313881171954"/>
          <c:y val="0.26216953859028475"/>
          <c:w val="0.61112939934766786"/>
          <c:h val="0.74833524063288281"/>
        </c:manualLayout>
      </c:layout>
      <c:pieChart>
        <c:varyColors val="1"/>
        <c:ser>
          <c:idx val="0"/>
          <c:order val="0"/>
          <c:dLbls>
            <c:numFmt formatCode="0.00%" sourceLinked="0"/>
            <c:showLegendKey val="0"/>
            <c:showVal val="0"/>
            <c:showCatName val="0"/>
            <c:showSerName val="0"/>
            <c:showPercent val="1"/>
            <c:showBubbleSize val="0"/>
            <c:separator>. </c:separator>
            <c:showLeaderLines val="1"/>
          </c:dLbls>
          <c:cat>
            <c:strRef>
              <c:f>ｸﾞﾗﾌ選び!$O$21:$R$21</c:f>
              <c:strCache>
                <c:ptCount val="4"/>
                <c:pt idx="0">
                  <c:v>20代以下</c:v>
                </c:pt>
                <c:pt idx="1">
                  <c:v>30代</c:v>
                </c:pt>
                <c:pt idx="2">
                  <c:v>40代</c:v>
                </c:pt>
                <c:pt idx="3">
                  <c:v>50代以上</c:v>
                </c:pt>
              </c:strCache>
            </c:strRef>
          </c:cat>
          <c:val>
            <c:numRef>
              <c:f>ｸﾞﾗﾌ選び!$O$22:$R$22</c:f>
              <c:numCache>
                <c:formatCode>General</c:formatCode>
                <c:ptCount val="4"/>
                <c:pt idx="0">
                  <c:v>15.33</c:v>
                </c:pt>
                <c:pt idx="1">
                  <c:v>30.67</c:v>
                </c:pt>
                <c:pt idx="2">
                  <c:v>32.67</c:v>
                </c:pt>
                <c:pt idx="3">
                  <c:v>21.33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/>
      <c:overlay val="0"/>
      <c:txPr>
        <a:bodyPr/>
        <a:lstStyle/>
        <a:p>
          <a:pPr>
            <a:defRPr sz="1200" b="1"/>
          </a:pPr>
          <a:endParaRPr lang="ja-JP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title>
      <c:tx>
        <c:rich>
          <a:bodyPr/>
          <a:lstStyle/>
          <a:p>
            <a:pPr>
              <a:defRPr/>
            </a:pPr>
            <a:r>
              <a:rPr lang="ja-JP"/>
              <a:t>売り上げ金額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flip="none" rotWithShape="1">
              <a:gsLst>
                <a:gs pos="56350">
                  <a:schemeClr val="accent6">
                    <a:lumMod val="50000"/>
                  </a:schemeClr>
                </a:gs>
                <a:gs pos="0">
                  <a:schemeClr val="accent6">
                    <a:lumMod val="75000"/>
                  </a:schemeClr>
                </a:gs>
                <a:gs pos="56000">
                  <a:schemeClr val="accent6">
                    <a:lumMod val="50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5400000" scaled="1"/>
              <a:tileRect/>
            </a:gradFill>
          </c:spPr>
          <c:invertIfNegative val="0"/>
          <c:cat>
            <c:strRef>
              <c:f>ｸﾞﾗﾌ選び!$O$30:$S$30</c:f>
              <c:strCache>
                <c:ptCount val="5"/>
                <c:pt idx="0">
                  <c:v>バラ</c:v>
                </c:pt>
                <c:pt idx="1">
                  <c:v>ユリ</c:v>
                </c:pt>
                <c:pt idx="2">
                  <c:v>ラン</c:v>
                </c:pt>
                <c:pt idx="3">
                  <c:v>チュリップ</c:v>
                </c:pt>
                <c:pt idx="4">
                  <c:v>ヒマワリ</c:v>
                </c:pt>
              </c:strCache>
            </c:strRef>
          </c:cat>
          <c:val>
            <c:numRef>
              <c:f>ｸﾞﾗﾌ選び!$O$31:$S$31</c:f>
              <c:numCache>
                <c:formatCode>#,##0_);[Red]\(#,##0\)</c:formatCode>
                <c:ptCount val="5"/>
                <c:pt idx="0">
                  <c:v>18000</c:v>
                </c:pt>
                <c:pt idx="1">
                  <c:v>13000</c:v>
                </c:pt>
                <c:pt idx="2">
                  <c:v>25100</c:v>
                </c:pt>
                <c:pt idx="3">
                  <c:v>12000</c:v>
                </c:pt>
                <c:pt idx="4">
                  <c:v>10000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485184"/>
        <c:axId val="97486720"/>
      </c:barChart>
      <c:catAx>
        <c:axId val="97485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ja-JP"/>
          </a:p>
        </c:txPr>
        <c:crossAx val="97486720"/>
        <c:crosses val="autoZero"/>
        <c:auto val="1"/>
        <c:lblAlgn val="ctr"/>
        <c:lblOffset val="100"/>
        <c:noMultiLvlLbl val="0"/>
      </c:catAx>
      <c:valAx>
        <c:axId val="97486720"/>
        <c:scaling>
          <c:orientation val="minMax"/>
        </c:scaling>
        <c:delete val="0"/>
        <c:axPos val="l"/>
        <c:majorGridlines/>
        <c:numFmt formatCode="#,##0_);[Red]\(#,##0\)" sourceLinked="1"/>
        <c:majorTickMark val="out"/>
        <c:minorTickMark val="none"/>
        <c:tickLblPos val="nextTo"/>
        <c:crossAx val="97485184"/>
        <c:crosses val="autoZero"/>
        <c:crossBetween val="between"/>
      </c:valAx>
      <c:spPr>
        <a:solidFill>
          <a:schemeClr val="accent6">
            <a:lumMod val="60000"/>
            <a:lumOff val="40000"/>
          </a:schemeClr>
        </a:solidFill>
      </c:spPr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7FC6E5-42F4-47C6-AB6C-92BDBA9873A9}" type="datetimeFigureOut">
              <a:rPr kumimoji="1" lang="ja-JP" altLang="en-US" smtClean="0"/>
              <a:t>2014/2/23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5E38BA-F6C4-4D20-9D38-94115A862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7280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E38BA-F6C4-4D20-9D38-94115A862F3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934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1CD0-BC1E-42F3-9FE6-13BA61B36B39}" type="datetimeFigureOut">
              <a:rPr kumimoji="1" lang="ja-JP" altLang="en-US" smtClean="0"/>
              <a:t>2014/2/23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05767-BD60-4C57-A0B7-794B8495B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3162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1CD0-BC1E-42F3-9FE6-13BA61B36B39}" type="datetimeFigureOut">
              <a:rPr kumimoji="1" lang="ja-JP" altLang="en-US" smtClean="0"/>
              <a:t>2014/2/23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05767-BD60-4C57-A0B7-794B8495B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724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1CD0-BC1E-42F3-9FE6-13BA61B36B39}" type="datetimeFigureOut">
              <a:rPr kumimoji="1" lang="ja-JP" altLang="en-US" smtClean="0"/>
              <a:t>2014/2/23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05767-BD60-4C57-A0B7-794B8495B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2420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1CD0-BC1E-42F3-9FE6-13BA61B36B39}" type="datetimeFigureOut">
              <a:rPr kumimoji="1" lang="ja-JP" altLang="en-US" smtClean="0"/>
              <a:t>2014/2/23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05767-BD60-4C57-A0B7-794B8495B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2420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1CD0-BC1E-42F3-9FE6-13BA61B36B39}" type="datetimeFigureOut">
              <a:rPr kumimoji="1" lang="ja-JP" altLang="en-US" smtClean="0"/>
              <a:t>2014/2/23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05767-BD60-4C57-A0B7-794B8495B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8828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1CD0-BC1E-42F3-9FE6-13BA61B36B39}" type="datetimeFigureOut">
              <a:rPr kumimoji="1" lang="ja-JP" altLang="en-US" smtClean="0"/>
              <a:t>2014/2/23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05767-BD60-4C57-A0B7-794B8495B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8769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1CD0-BC1E-42F3-9FE6-13BA61B36B39}" type="datetimeFigureOut">
              <a:rPr kumimoji="1" lang="ja-JP" altLang="en-US" smtClean="0"/>
              <a:t>2014/2/23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05767-BD60-4C57-A0B7-794B8495B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651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1CD0-BC1E-42F3-9FE6-13BA61B36B39}" type="datetimeFigureOut">
              <a:rPr kumimoji="1" lang="ja-JP" altLang="en-US" smtClean="0"/>
              <a:t>2014/2/23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05767-BD60-4C57-A0B7-794B8495B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5284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1CD0-BC1E-42F3-9FE6-13BA61B36B39}" type="datetimeFigureOut">
              <a:rPr kumimoji="1" lang="ja-JP" altLang="en-US" smtClean="0"/>
              <a:t>2014/2/23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05767-BD60-4C57-A0B7-794B8495B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784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1CD0-BC1E-42F3-9FE6-13BA61B36B39}" type="datetimeFigureOut">
              <a:rPr kumimoji="1" lang="ja-JP" altLang="en-US" smtClean="0"/>
              <a:t>2014/2/23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05767-BD60-4C57-A0B7-794B8495B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9118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1CD0-BC1E-42F3-9FE6-13BA61B36B39}" type="datetimeFigureOut">
              <a:rPr kumimoji="1" lang="ja-JP" altLang="en-US" smtClean="0"/>
              <a:t>2014/2/23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05767-BD60-4C57-A0B7-794B8495B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68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61CD0-BC1E-42F3-9FE6-13BA61B36B39}" type="datetimeFigureOut">
              <a:rPr kumimoji="1" lang="ja-JP" altLang="en-US" smtClean="0"/>
              <a:t>2014/2/23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05767-BD60-4C57-A0B7-794B8495B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5950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51520" y="116632"/>
            <a:ext cx="8640960" cy="6480720"/>
          </a:xfrm>
        </p:spPr>
        <p:txBody>
          <a:bodyPr>
            <a:normAutofit fontScale="90000"/>
          </a:bodyPr>
          <a:lstStyle/>
          <a:p>
            <a:pPr algn="l"/>
            <a:r>
              <a:rPr lang="ja-JP" altLang="en-US" sz="3100" dirty="0">
                <a:solidFill>
                  <a:srgbClr val="0070C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エクセル入門講座　</a:t>
            </a:r>
            <a:r>
              <a:rPr lang="ja-JP" altLang="en-US" sz="3100" dirty="0" smtClean="0">
                <a:solidFill>
                  <a:srgbClr val="0070C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第３回目</a:t>
            </a:r>
            <a:r>
              <a:rPr lang="ja-JP" altLang="en-US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        　  講師 土持</a:t>
            </a:r>
            <a:r>
              <a:rPr lang="en-US" altLang="ja-JP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/>
            </a:r>
            <a:br>
              <a:rPr lang="en-US" altLang="ja-JP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</a:br>
            <a:r>
              <a:rPr lang="ja-JP" altLang="en-US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４章　ワークシートの使い方を</a:t>
            </a:r>
            <a:r>
              <a:rPr lang="en-US" altLang="ja-JP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/>
            </a:r>
            <a:br>
              <a:rPr lang="en-US" altLang="ja-JP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</a:br>
            <a:r>
              <a:rPr lang="ja-JP" altLang="en-US" sz="31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</a:t>
            </a:r>
            <a:r>
              <a:rPr lang="ja-JP" altLang="en-US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　　　　　　工夫してみましょう　　　 </a:t>
            </a:r>
            <a:r>
              <a:rPr lang="en-US" altLang="ja-JP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P218</a:t>
            </a:r>
            <a:br>
              <a:rPr lang="en-US" altLang="ja-JP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</a:br>
            <a:r>
              <a:rPr lang="ja-JP" altLang="en-US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（１）ワークシートをコピーする</a:t>
            </a:r>
            <a:r>
              <a:rPr lang="en-US" altLang="ja-JP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/>
            </a:r>
            <a:br>
              <a:rPr lang="en-US" altLang="ja-JP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</a:br>
            <a:r>
              <a:rPr lang="ja-JP" altLang="en-US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（２）ワークシートの名前を変える</a:t>
            </a:r>
            <a:r>
              <a:rPr lang="en-US" altLang="ja-JP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/>
            </a:r>
            <a:br>
              <a:rPr lang="en-US" altLang="ja-JP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</a:br>
            <a:r>
              <a:rPr lang="ja-JP" altLang="en-US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（３）シート見出しに色をつける</a:t>
            </a:r>
            <a:r>
              <a:rPr lang="en-US" altLang="ja-JP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/>
            </a:r>
            <a:br>
              <a:rPr lang="en-US" altLang="ja-JP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</a:br>
            <a:r>
              <a:rPr lang="ja-JP" altLang="en-US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（４）ワークシートの順番を変える</a:t>
            </a:r>
            <a:r>
              <a:rPr lang="en-US" altLang="ja-JP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/>
            </a:r>
            <a:br>
              <a:rPr lang="en-US" altLang="ja-JP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</a:br>
            <a:r>
              <a:rPr lang="ja-JP" altLang="en-US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（５）ワークシートを増やす、減らす</a:t>
            </a:r>
            <a:r>
              <a:rPr lang="en-US" altLang="ja-JP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/>
            </a:r>
            <a:br>
              <a:rPr lang="en-US" altLang="ja-JP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</a:br>
            <a:r>
              <a:rPr lang="ja-JP" altLang="en-US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５章　データベース機能を使ってみよう       </a:t>
            </a:r>
            <a:r>
              <a:rPr lang="en-US" altLang="ja-JP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P228</a:t>
            </a:r>
            <a:br>
              <a:rPr lang="en-US" altLang="ja-JP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</a:br>
            <a:r>
              <a:rPr lang="ja-JP" altLang="en-US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（１）データを並べ替える</a:t>
            </a:r>
            <a:r>
              <a:rPr lang="en-US" altLang="ja-JP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/>
            </a:r>
            <a:br>
              <a:rPr lang="en-US" altLang="ja-JP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</a:br>
            <a:r>
              <a:rPr lang="ja-JP" altLang="en-US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（２）データを選び出す</a:t>
            </a:r>
            <a:r>
              <a:rPr lang="en-US" altLang="ja-JP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/>
            </a:r>
            <a:br>
              <a:rPr lang="en-US" altLang="ja-JP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</a:br>
            <a:r>
              <a:rPr lang="ja-JP" altLang="en-US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６章　グラフを作ってみよう　　　　　　</a:t>
            </a:r>
            <a:r>
              <a:rPr lang="en-US" altLang="ja-JP" sz="32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 </a:t>
            </a:r>
            <a:r>
              <a:rPr lang="ja-JP" altLang="en-US" sz="32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</a:t>
            </a:r>
            <a:r>
              <a:rPr lang="en-US" altLang="ja-JP" sz="32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P238</a:t>
            </a:r>
            <a:r>
              <a:rPr lang="en-US" altLang="ja-JP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/>
            </a:r>
            <a:br>
              <a:rPr lang="en-US" altLang="ja-JP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</a:br>
            <a:r>
              <a:rPr lang="ja-JP" altLang="en-US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（１）データをグラフで表現してみましょう 　　　</a:t>
            </a:r>
            <a:r>
              <a:rPr lang="en-US" altLang="ja-JP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/>
            </a:r>
            <a:br>
              <a:rPr lang="en-US" altLang="ja-JP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</a:br>
            <a:r>
              <a:rPr lang="ja-JP" altLang="en-US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（２）グラフを編集してみましょう</a:t>
            </a:r>
            <a:r>
              <a:rPr lang="en-US" altLang="ja-JP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/>
            </a:r>
            <a:br>
              <a:rPr lang="en-US" altLang="ja-JP" sz="27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</a:br>
            <a:r>
              <a:rPr lang="ja-JP" altLang="en-US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２章　紙に印刷してみましょう　　　　　　　 </a:t>
            </a:r>
            <a:r>
              <a:rPr lang="en-US" altLang="ja-JP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P188</a:t>
            </a:r>
            <a:r>
              <a:rPr lang="ja-JP" altLang="en-US" sz="31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</a:t>
            </a:r>
            <a:endParaRPr kumimoji="1" lang="ja-JP" altLang="en-US" sz="31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5485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9188" y="116632"/>
            <a:ext cx="8229600" cy="720080"/>
          </a:xfrm>
        </p:spPr>
        <p:txBody>
          <a:bodyPr>
            <a:normAutofit/>
          </a:bodyPr>
          <a:lstStyle/>
          <a:p>
            <a:r>
              <a:rPr lang="ja-JP" altLang="en-US" sz="36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効果的なグラフ選び</a:t>
            </a:r>
            <a:r>
              <a:rPr lang="en-US" altLang="ja-JP" sz="36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-3</a:t>
            </a:r>
            <a:endParaRPr kumimoji="1" lang="ja-JP" altLang="en-US" sz="3600" dirty="0"/>
          </a:p>
        </p:txBody>
      </p:sp>
      <p:sp>
        <p:nvSpPr>
          <p:cNvPr id="4" name="角丸四角形 3"/>
          <p:cNvSpPr/>
          <p:nvPr/>
        </p:nvSpPr>
        <p:spPr>
          <a:xfrm>
            <a:off x="467544" y="945722"/>
            <a:ext cx="2532460" cy="504056"/>
          </a:xfrm>
          <a:prstGeom prst="roundRect">
            <a:avLst/>
          </a:prstGeom>
          <a:solidFill>
            <a:sysClr val="window" lastClr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2400" dirty="0" smtClean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３．売上金額表</a:t>
            </a:r>
            <a:endParaRPr kumimoji="1" lang="ja-JP" altLang="en-US" sz="2400" dirty="0">
              <a:solidFill>
                <a:srgbClr val="00206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583596"/>
              </p:ext>
            </p:extLst>
          </p:nvPr>
        </p:nvGraphicFramePr>
        <p:xfrm>
          <a:off x="3275857" y="945722"/>
          <a:ext cx="4392487" cy="11528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7460"/>
                <a:gridCol w="817206"/>
                <a:gridCol w="817206"/>
                <a:gridCol w="953409"/>
                <a:gridCol w="817206"/>
              </a:tblGrid>
              <a:tr h="57642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1" u="none" strike="noStrike" dirty="0">
                          <a:effectLst/>
                        </a:rPr>
                        <a:t>バラ</a:t>
                      </a:r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1" u="none" strike="noStrike">
                          <a:effectLst/>
                        </a:rPr>
                        <a:t>ユリ</a:t>
                      </a:r>
                      <a:endParaRPr lang="ja-JP" altLang="en-US" sz="16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1" u="none" strike="noStrike">
                          <a:effectLst/>
                        </a:rPr>
                        <a:t>ラン</a:t>
                      </a:r>
                      <a:endParaRPr lang="ja-JP" altLang="en-US" sz="16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1" u="none" strike="noStrike">
                          <a:effectLst/>
                        </a:rPr>
                        <a:t>チュリップ</a:t>
                      </a:r>
                      <a:endParaRPr lang="ja-JP" altLang="en-US" sz="16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1" u="none" strike="noStrike">
                          <a:effectLst/>
                        </a:rPr>
                        <a:t>ヒマワリ</a:t>
                      </a:r>
                      <a:endParaRPr lang="ja-JP" altLang="en-US" sz="16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</a:tr>
              <a:tr h="57642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b="1" u="none" strike="noStrike" dirty="0">
                          <a:effectLst/>
                        </a:rPr>
                        <a:t>18,000</a:t>
                      </a:r>
                      <a:endParaRPr lang="en-US" altLang="ja-JP" sz="16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b="1" u="none" strike="noStrike" dirty="0">
                          <a:effectLst/>
                        </a:rPr>
                        <a:t>13,000</a:t>
                      </a:r>
                      <a:endParaRPr lang="en-US" altLang="ja-JP" sz="16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b="1" u="none" strike="noStrike" dirty="0">
                          <a:effectLst/>
                        </a:rPr>
                        <a:t>25,100</a:t>
                      </a:r>
                      <a:endParaRPr lang="en-US" altLang="ja-JP" sz="16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b="1" u="none" strike="noStrike" dirty="0">
                          <a:effectLst/>
                        </a:rPr>
                        <a:t>12,000</a:t>
                      </a:r>
                      <a:endParaRPr lang="en-US" altLang="ja-JP" sz="16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600" b="1" u="none" strike="noStrike" dirty="0">
                          <a:effectLst/>
                        </a:rPr>
                        <a:t>10,000</a:t>
                      </a:r>
                      <a:endParaRPr lang="en-US" altLang="ja-JP" sz="16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  <p:sp>
        <p:nvSpPr>
          <p:cNvPr id="9" name="テキスト ボックス 5"/>
          <p:cNvSpPr txBox="1"/>
          <p:nvPr/>
        </p:nvSpPr>
        <p:spPr>
          <a:xfrm>
            <a:off x="323528" y="2348880"/>
            <a:ext cx="8280920" cy="1944216"/>
          </a:xfrm>
          <a:prstGeom prst="roundRect">
            <a:avLst/>
          </a:prstGeom>
          <a:solidFill>
            <a:schemeClr val="lt1"/>
          </a:solidFill>
          <a:ln w="28575" cmpd="sng">
            <a:solidFill>
              <a:srgbClr val="0070C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400" dirty="0">
                <a:solidFill>
                  <a:srgbClr val="0070C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縦棒グラフ</a:t>
            </a:r>
            <a:endParaRPr kumimoji="1" lang="en-US" altLang="ja-JP" sz="2400" dirty="0">
              <a:solidFill>
                <a:srgbClr val="0070C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r>
              <a:rPr kumimoji="1" lang="ja-JP" altLang="en-US" sz="24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項目間のデータの比較、時間の経過に伴うデータ</a:t>
            </a:r>
            <a:r>
              <a:rPr kumimoji="1" lang="ja-JP" altLang="en-US" sz="2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の</a:t>
            </a:r>
            <a:endParaRPr kumimoji="1" lang="en-US" altLang="ja-JP" sz="2400" dirty="0" smtClean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r>
              <a:rPr kumimoji="1" lang="ja-JP" altLang="en-US" sz="2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推移</a:t>
            </a:r>
            <a:r>
              <a:rPr kumimoji="1" lang="ja-JP" altLang="en-US" sz="24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を表現する</a:t>
            </a:r>
            <a:r>
              <a:rPr kumimoji="1" lang="ja-JP" altLang="en-US" sz="2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のに</a:t>
            </a:r>
            <a:endParaRPr kumimoji="1" lang="en-US" altLang="ja-JP" sz="2400" dirty="0" smtClean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r>
              <a:rPr kumimoji="1" lang="ja-JP" altLang="en-US" sz="2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適して</a:t>
            </a:r>
            <a:r>
              <a:rPr kumimoji="1" lang="ja-JP" altLang="en-US" sz="24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います。</a:t>
            </a:r>
          </a:p>
        </p:txBody>
      </p:sp>
      <p:graphicFrame>
        <p:nvGraphicFramePr>
          <p:cNvPr id="10" name="グラフ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0810776"/>
              </p:ext>
            </p:extLst>
          </p:nvPr>
        </p:nvGraphicFramePr>
        <p:xfrm>
          <a:off x="3779912" y="3284984"/>
          <a:ext cx="5052050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128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41733" y="116632"/>
            <a:ext cx="8229600" cy="700572"/>
          </a:xfrm>
        </p:spPr>
        <p:txBody>
          <a:bodyPr>
            <a:normAutofit/>
          </a:bodyPr>
          <a:lstStyle/>
          <a:p>
            <a:r>
              <a:rPr lang="ja-JP" altLang="en-US" sz="36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数式のしくみを理解する　</a:t>
            </a:r>
            <a:r>
              <a:rPr lang="en-US" altLang="ja-JP" sz="36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P229</a:t>
            </a:r>
            <a:endParaRPr kumimoji="1" lang="ja-JP" altLang="en-US" sz="3600" dirty="0"/>
          </a:p>
        </p:txBody>
      </p:sp>
      <p:grpSp>
        <p:nvGrpSpPr>
          <p:cNvPr id="4" name="グループ化 3"/>
          <p:cNvGrpSpPr>
            <a:grpSpLocks/>
          </p:cNvGrpSpPr>
          <p:nvPr/>
        </p:nvGrpSpPr>
        <p:grpSpPr bwMode="auto">
          <a:xfrm>
            <a:off x="324363" y="764704"/>
            <a:ext cx="8553922" cy="5946273"/>
            <a:chOff x="36008" y="0"/>
            <a:chExt cx="6019983" cy="5922802"/>
          </a:xfrm>
        </p:grpSpPr>
        <p:sp>
          <p:nvSpPr>
            <p:cNvPr id="5" name="対角する 2 つの角を丸めた四角形 4"/>
            <p:cNvSpPr/>
            <p:nvPr/>
          </p:nvSpPr>
          <p:spPr>
            <a:xfrm>
              <a:off x="36008" y="0"/>
              <a:ext cx="5875421" cy="5922802"/>
            </a:xfrm>
            <a:prstGeom prst="round2Diag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1100"/>
                <a:t>　　　　　　　　　　　　　　　　　　　　　　</a:t>
              </a:r>
              <a:endParaRPr kumimoji="1" lang="en-US" altLang="ja-JP" sz="1100"/>
            </a:p>
            <a:p>
              <a:pPr algn="l"/>
              <a:r>
                <a:rPr kumimoji="1" lang="ja-JP" altLang="en-US" sz="1100"/>
                <a:t>　　　　　　　　　　　　　　　　　　　　　　　　　　　　　</a:t>
              </a:r>
              <a:endParaRPr kumimoji="1" lang="en-US" altLang="ja-JP" sz="1100"/>
            </a:p>
            <a:p>
              <a:pPr algn="l"/>
              <a:r>
                <a:rPr kumimoji="1" lang="ja-JP" altLang="en-US" sz="1100"/>
                <a:t>　　　　　　　　　　　　　　　　　　　　　　　　　　　　　</a:t>
              </a:r>
              <a:endParaRPr kumimoji="1" lang="en-US" altLang="ja-JP" sz="1100"/>
            </a:p>
            <a:p>
              <a:pPr algn="l"/>
              <a:r>
                <a:rPr kumimoji="1" lang="ja-JP" altLang="en-US" sz="1100"/>
                <a:t>　　　　　　　　　　　　　　　　　　　　　　　　　　　　　</a:t>
              </a:r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150308" y="575617"/>
              <a:ext cx="1333500" cy="44754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2800">
                  <a:ln>
                    <a:noFill/>
                  </a:ln>
                  <a:solidFill>
                    <a:sysClr val="windowText" lastClr="000000"/>
                  </a:solidFill>
                </a:rPr>
                <a:t>数式は、</a:t>
              </a: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2055308" y="575617"/>
              <a:ext cx="504825" cy="37136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2800">
                  <a:ln>
                    <a:noFill/>
                  </a:ln>
                  <a:solidFill>
                    <a:sysClr val="windowText" lastClr="000000"/>
                  </a:solidFill>
                </a:rPr>
                <a:t>と</a:t>
              </a:r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3198308" y="575617"/>
              <a:ext cx="514350" cy="38088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2800">
                  <a:ln>
                    <a:noFill/>
                  </a:ln>
                  <a:solidFill>
                    <a:sysClr val="windowText" lastClr="000000"/>
                  </a:solidFill>
                </a:rPr>
                <a:t>を</a:t>
              </a: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3960308" y="32852"/>
              <a:ext cx="447675" cy="167590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2800">
                  <a:ln>
                    <a:noFill/>
                  </a:ln>
                  <a:solidFill>
                    <a:sysClr val="windowText" lastClr="000000"/>
                  </a:solidFill>
                </a:rPr>
                <a:t>＋－＊／</a:t>
              </a: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4846133" y="575617"/>
              <a:ext cx="1085850" cy="45706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2800" dirty="0">
                  <a:ln>
                    <a:noFill/>
                  </a:ln>
                  <a:solidFill>
                    <a:sysClr val="windowText" lastClr="000000"/>
                  </a:solidFill>
                </a:rPr>
                <a:t>する。</a:t>
              </a:r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64583" y="1784935"/>
              <a:ext cx="2524125" cy="43802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2800">
                  <a:ln>
                    <a:noFill/>
                  </a:ln>
                  <a:solidFill>
                    <a:sysClr val="windowText" lastClr="000000"/>
                  </a:solidFill>
                </a:rPr>
                <a:t>答えを表示させたい</a:t>
              </a:r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3284033" y="1803979"/>
              <a:ext cx="1485900" cy="43802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2800">
                  <a:ln>
                    <a:noFill/>
                  </a:ln>
                  <a:solidFill>
                    <a:sysClr val="windowText" lastClr="000000"/>
                  </a:solidFill>
                </a:rPr>
                <a:t>を選択して、</a:t>
              </a:r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45533" y="2403877"/>
              <a:ext cx="1581150" cy="44754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2800">
                  <a:ln>
                    <a:noFill/>
                  </a:ln>
                  <a:solidFill>
                    <a:sysClr val="windowText" lastClr="000000"/>
                  </a:solidFill>
                </a:rPr>
                <a:t>必ず最初に</a:t>
              </a:r>
            </a:p>
          </p:txBody>
        </p:sp>
        <p:sp>
          <p:nvSpPr>
            <p:cNvPr id="14" name="左中かっこ 13"/>
            <p:cNvSpPr/>
            <p:nvPr/>
          </p:nvSpPr>
          <p:spPr>
            <a:xfrm>
              <a:off x="3645983" y="47135"/>
              <a:ext cx="238125" cy="1533071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5" name="右中かっこ 14"/>
            <p:cNvSpPr/>
            <p:nvPr/>
          </p:nvSpPr>
          <p:spPr>
            <a:xfrm>
              <a:off x="4552324" y="66178"/>
              <a:ext cx="257175" cy="1514028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ja-JP" altLang="en-US"/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1293308" y="585139"/>
              <a:ext cx="762000" cy="44754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2800" dirty="0" smtClean="0"/>
                <a:t>セル</a:t>
              </a:r>
              <a:endParaRPr kumimoji="1" lang="ja-JP" altLang="en-US" sz="1100" dirty="0"/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2368774" y="1803979"/>
              <a:ext cx="877159" cy="37136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2800" dirty="0" smtClean="0"/>
                <a:t>セル</a:t>
              </a:r>
              <a:endParaRPr kumimoji="1" lang="ja-JP" altLang="en-US" sz="1100" dirty="0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1579058" y="2432444"/>
              <a:ext cx="723900" cy="37136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en-US" altLang="ja-JP" sz="2800"/>
                <a:t>=</a:t>
              </a:r>
              <a:endParaRPr kumimoji="1" lang="ja-JP" altLang="en-US" sz="2800"/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2322008" y="2432444"/>
              <a:ext cx="1485900" cy="44754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2800">
                  <a:ln>
                    <a:noFill/>
                  </a:ln>
                  <a:solidFill>
                    <a:sysClr val="windowText" lastClr="000000"/>
                  </a:solidFill>
                </a:rPr>
                <a:t>を入力する。</a:t>
              </a:r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36008" y="2994253"/>
              <a:ext cx="5886450" cy="85223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2800" dirty="0">
                  <a:ln>
                    <a:noFill/>
                  </a:ln>
                  <a:solidFill>
                    <a:sysClr val="windowText" lastClr="000000"/>
                  </a:solidFill>
                </a:rPr>
                <a:t>例えば、</a:t>
              </a:r>
              <a:r>
                <a:rPr kumimoji="1" lang="en-US" altLang="ja-JP" sz="2800" dirty="0">
                  <a:ln>
                    <a:noFill/>
                  </a:ln>
                  <a:solidFill>
                    <a:srgbClr val="00B0F0"/>
                  </a:solidFill>
                </a:rPr>
                <a:t>A1</a:t>
              </a:r>
              <a:r>
                <a:rPr kumimoji="1" lang="ja-JP" altLang="en-US" sz="2800" dirty="0">
                  <a:ln>
                    <a:noFill/>
                  </a:ln>
                  <a:solidFill>
                    <a:srgbClr val="00B0F0"/>
                  </a:solidFill>
                </a:rPr>
                <a:t>セル</a:t>
              </a:r>
              <a:r>
                <a:rPr kumimoji="1" lang="ja-JP" altLang="en-US" sz="2800" dirty="0">
                  <a:ln>
                    <a:noFill/>
                  </a:ln>
                  <a:solidFill>
                    <a:sysClr val="windowText" lastClr="000000"/>
                  </a:solidFill>
                </a:rPr>
                <a:t>の数値</a:t>
              </a:r>
              <a:r>
                <a:rPr kumimoji="1" lang="ja-JP" altLang="en-US" sz="2800" dirty="0" smtClean="0">
                  <a:ln>
                    <a:noFill/>
                  </a:ln>
                  <a:solidFill>
                    <a:sysClr val="windowText" lastClr="000000"/>
                  </a:solidFill>
                </a:rPr>
                <a:t>と </a:t>
              </a:r>
              <a:r>
                <a:rPr kumimoji="1" lang="en-US" altLang="ja-JP" sz="2800" dirty="0" smtClean="0">
                  <a:ln>
                    <a:noFill/>
                  </a:ln>
                  <a:solidFill>
                    <a:srgbClr val="00B0F0"/>
                  </a:solidFill>
                </a:rPr>
                <a:t>B1</a:t>
              </a:r>
              <a:r>
                <a:rPr kumimoji="1" lang="ja-JP" altLang="en-US" sz="2800" dirty="0">
                  <a:ln>
                    <a:noFill/>
                  </a:ln>
                  <a:solidFill>
                    <a:srgbClr val="00B0F0"/>
                  </a:solidFill>
                </a:rPr>
                <a:t>セル</a:t>
              </a:r>
              <a:r>
                <a:rPr kumimoji="1" lang="ja-JP" altLang="en-US" sz="2800" dirty="0">
                  <a:ln>
                    <a:noFill/>
                  </a:ln>
                  <a:solidFill>
                    <a:sysClr val="windowText" lastClr="000000"/>
                  </a:solidFill>
                </a:rPr>
                <a:t>の数値をかけ算して、</a:t>
              </a:r>
              <a:endParaRPr kumimoji="1" lang="en-US" altLang="ja-JP" sz="2800" dirty="0">
                <a:ln>
                  <a:noFill/>
                </a:ln>
                <a:solidFill>
                  <a:sysClr val="windowText" lastClr="000000"/>
                </a:solidFill>
              </a:endParaRPr>
            </a:p>
            <a:p>
              <a:pPr algn="l"/>
              <a:r>
                <a:rPr kumimoji="1" lang="ja-JP" altLang="en-US" sz="2800" dirty="0">
                  <a:ln>
                    <a:noFill/>
                  </a:ln>
                  <a:solidFill>
                    <a:sysClr val="windowText" lastClr="000000"/>
                  </a:solidFill>
                </a:rPr>
                <a:t>答え</a:t>
              </a:r>
              <a:r>
                <a:rPr kumimoji="1" lang="ja-JP" altLang="en-US" sz="2800" dirty="0" smtClean="0">
                  <a:ln>
                    <a:noFill/>
                  </a:ln>
                  <a:solidFill>
                    <a:sysClr val="windowText" lastClr="000000"/>
                  </a:solidFill>
                </a:rPr>
                <a:t>を </a:t>
              </a:r>
              <a:r>
                <a:rPr kumimoji="1" lang="en-US" altLang="ja-JP" sz="2800" dirty="0" smtClean="0">
                  <a:ln>
                    <a:noFill/>
                  </a:ln>
                  <a:solidFill>
                    <a:srgbClr val="00B0F0"/>
                  </a:solidFill>
                </a:rPr>
                <a:t>C1</a:t>
              </a:r>
              <a:r>
                <a:rPr kumimoji="1" lang="ja-JP" altLang="en-US" sz="2800" dirty="0">
                  <a:ln>
                    <a:noFill/>
                  </a:ln>
                  <a:solidFill>
                    <a:srgbClr val="00B0F0"/>
                  </a:solidFill>
                </a:rPr>
                <a:t>セル</a:t>
              </a:r>
              <a:r>
                <a:rPr kumimoji="1" lang="ja-JP" altLang="en-US" sz="2800" dirty="0">
                  <a:ln>
                    <a:noFill/>
                  </a:ln>
                  <a:solidFill>
                    <a:sysClr val="windowText" lastClr="000000"/>
                  </a:solidFill>
                </a:rPr>
                <a:t>に表示する場合は、</a:t>
              </a:r>
              <a:r>
                <a:rPr kumimoji="1" lang="en-US" altLang="ja-JP" sz="28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rPr>
                <a:t>[C1</a:t>
              </a:r>
              <a:r>
                <a:rPr kumimoji="1" lang="en-US" altLang="ja-JP" sz="24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rPr>
                <a:t>]</a:t>
              </a:r>
              <a:r>
                <a:rPr kumimoji="1" lang="ja-JP" altLang="ja-JP" sz="24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rPr>
                <a:t>セル</a:t>
              </a:r>
              <a:endParaRPr kumimoji="1" lang="en-US" altLang="ja-JP" sz="2400" dirty="0">
                <a:ln>
                  <a:noFill/>
                </a:ln>
                <a:solidFill>
                  <a:sysClr val="windowText" lastClr="000000"/>
                </a:solidFill>
              </a:endParaRPr>
            </a:p>
            <a:p>
              <a:pPr algn="l"/>
              <a:endParaRPr kumimoji="1" lang="ja-JP" altLang="en-US" sz="2000" dirty="0">
                <a:ln>
                  <a:noFill/>
                </a:ln>
                <a:solidFill>
                  <a:sysClr val="windowText" lastClr="000000"/>
                </a:solidFill>
              </a:endParaRPr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1807658" y="3946472"/>
              <a:ext cx="1238250" cy="37136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en-US" altLang="ja-JP" sz="2800"/>
                <a:t>=A1</a:t>
              </a:r>
              <a:r>
                <a:rPr kumimoji="1" lang="ja-JP" altLang="en-US" sz="2800"/>
                <a:t>＊</a:t>
              </a:r>
              <a:r>
                <a:rPr kumimoji="1" lang="en-US" altLang="ja-JP" sz="2800"/>
                <a:t>B1</a:t>
              </a:r>
              <a:endParaRPr kumimoji="1" lang="ja-JP" altLang="en-US" sz="2800"/>
            </a:p>
          </p:txBody>
        </p:sp>
        <p:sp>
          <p:nvSpPr>
            <p:cNvPr id="22" name="正方形/長方形 21"/>
            <p:cNvSpPr/>
            <p:nvPr/>
          </p:nvSpPr>
          <p:spPr>
            <a:xfrm>
              <a:off x="493208" y="3936950"/>
              <a:ext cx="1371600" cy="44754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en-US" altLang="ja-JP" sz="2800">
                  <a:ln>
                    <a:noFill/>
                  </a:ln>
                  <a:solidFill>
                    <a:srgbClr val="00B0F0"/>
                  </a:solidFill>
                </a:rPr>
                <a:t>C1</a:t>
              </a:r>
              <a:r>
                <a:rPr kumimoji="1" lang="ja-JP" altLang="en-US" sz="2800">
                  <a:ln>
                    <a:noFill/>
                  </a:ln>
                  <a:solidFill>
                    <a:srgbClr val="00B0F0"/>
                  </a:solidFill>
                </a:rPr>
                <a:t>セル</a:t>
              </a:r>
              <a:r>
                <a:rPr kumimoji="1" lang="ja-JP" altLang="en-US" sz="2800">
                  <a:ln>
                    <a:noFill/>
                  </a:ln>
                  <a:solidFill>
                    <a:sysClr val="windowText" lastClr="000000"/>
                  </a:solidFill>
                </a:rPr>
                <a:t>に</a:t>
              </a: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017333" y="3917905"/>
              <a:ext cx="1820828" cy="44754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2800">
                  <a:ln>
                    <a:noFill/>
                  </a:ln>
                  <a:solidFill>
                    <a:sysClr val="windowText" lastClr="000000"/>
                  </a:solidFill>
                </a:rPr>
                <a:t>と入力する。</a:t>
              </a:r>
            </a:p>
          </p:txBody>
        </p:sp>
        <p:sp>
          <p:nvSpPr>
            <p:cNvPr id="24" name="正方形/長方形 23"/>
            <p:cNvSpPr/>
            <p:nvPr/>
          </p:nvSpPr>
          <p:spPr>
            <a:xfrm>
              <a:off x="55241" y="4472335"/>
              <a:ext cx="6000750" cy="12759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2800" dirty="0">
                  <a:ln>
                    <a:noFill/>
                  </a:ln>
                  <a:solidFill>
                    <a:sysClr val="windowText" lastClr="000000"/>
                  </a:solidFill>
                </a:rPr>
                <a:t>数式に</a:t>
              </a:r>
              <a:r>
                <a:rPr kumimoji="1" lang="ja-JP" altLang="en-US" sz="2800" dirty="0">
                  <a:ln>
                    <a:noFill/>
                  </a:ln>
                  <a:solidFill>
                    <a:srgbClr val="00B0F0"/>
                  </a:solidFill>
                </a:rPr>
                <a:t>セル</a:t>
              </a:r>
              <a:r>
                <a:rPr kumimoji="1" lang="ja-JP" altLang="en-US" sz="2800" dirty="0">
                  <a:ln>
                    <a:noFill/>
                  </a:ln>
                  <a:solidFill>
                    <a:sysClr val="windowText" lastClr="000000"/>
                  </a:solidFill>
                </a:rPr>
                <a:t>を使うことは、</a:t>
              </a:r>
              <a:r>
                <a:rPr kumimoji="1" lang="ja-JP" altLang="en-US" sz="2800" dirty="0">
                  <a:ln>
                    <a:noFill/>
                  </a:ln>
                  <a:solidFill>
                    <a:srgbClr val="00B0F0"/>
                  </a:solidFill>
                </a:rPr>
                <a:t>セル</a:t>
              </a:r>
              <a:r>
                <a:rPr kumimoji="1" lang="ja-JP" altLang="en-US" sz="2800" dirty="0">
                  <a:ln>
                    <a:noFill/>
                  </a:ln>
                  <a:solidFill>
                    <a:sysClr val="windowText" lastClr="000000"/>
                  </a:solidFill>
                </a:rPr>
                <a:t>の数値が変わっても</a:t>
              </a:r>
              <a:endParaRPr kumimoji="1" lang="en-US" altLang="ja-JP" sz="2800" dirty="0">
                <a:ln>
                  <a:noFill/>
                </a:ln>
                <a:solidFill>
                  <a:sysClr val="windowText" lastClr="000000"/>
                </a:solidFill>
              </a:endParaRPr>
            </a:p>
            <a:p>
              <a:pPr algn="l"/>
              <a:r>
                <a:rPr kumimoji="1" lang="ja-JP" altLang="en-US" sz="2800" dirty="0">
                  <a:ln>
                    <a:noFill/>
                  </a:ln>
                  <a:solidFill>
                    <a:sysClr val="windowText" lastClr="000000"/>
                  </a:solidFill>
                </a:rPr>
                <a:t>数式を変更する必要はありません。</a:t>
              </a:r>
              <a:r>
                <a:rPr kumimoji="1" lang="en-US" altLang="ja-JP" sz="28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rPr>
                <a:t>[C1]</a:t>
              </a:r>
              <a:r>
                <a:rPr kumimoji="1" lang="ja-JP" altLang="ja-JP" sz="28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rPr>
                <a:t>セル</a:t>
              </a:r>
              <a:endParaRPr kumimoji="1" lang="en-US" altLang="ja-JP" sz="2800" dirty="0">
                <a:ln>
                  <a:noFill/>
                </a:ln>
                <a:solidFill>
                  <a:sysClr val="windowText" lastClr="000000"/>
                </a:solidFill>
              </a:endParaRPr>
            </a:p>
            <a:p>
              <a:pPr algn="l"/>
              <a:endParaRPr kumimoji="1" lang="ja-JP" altLang="en-US" sz="2000" dirty="0">
                <a:ln>
                  <a:noFill/>
                </a:ln>
                <a:solidFill>
                  <a:sysClr val="windowText" lastClr="000000"/>
                </a:solidFill>
              </a:endParaRPr>
            </a:p>
          </p:txBody>
        </p:sp>
        <p:sp>
          <p:nvSpPr>
            <p:cNvPr id="25" name="正方形/長方形 24"/>
            <p:cNvSpPr/>
            <p:nvPr/>
          </p:nvSpPr>
          <p:spPr>
            <a:xfrm>
              <a:off x="2407733" y="594660"/>
              <a:ext cx="762000" cy="43802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2800" dirty="0" smtClean="0"/>
                <a:t>セル</a:t>
              </a:r>
              <a:endParaRPr kumimoji="1" lang="ja-JP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4819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658" y="632126"/>
            <a:ext cx="8467505" cy="1903268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0083" y="116632"/>
            <a:ext cx="8229600" cy="634082"/>
          </a:xfrm>
        </p:spPr>
        <p:txBody>
          <a:bodyPr>
            <a:normAutofit fontScale="90000"/>
          </a:bodyPr>
          <a:lstStyle/>
          <a:p>
            <a:r>
              <a:rPr kumimoji="1" lang="ja-JP" altLang="en-US" sz="36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ワークシートは増やせる　</a:t>
            </a:r>
            <a:r>
              <a:rPr kumimoji="1" lang="en-US" altLang="ja-JP" sz="36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P220</a:t>
            </a:r>
            <a:endParaRPr kumimoji="1" lang="ja-JP" altLang="en-US" sz="36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179513" y="828627"/>
            <a:ext cx="8653821" cy="1592262"/>
            <a:chOff x="179513" y="828627"/>
            <a:chExt cx="8653821" cy="1592262"/>
          </a:xfrm>
        </p:grpSpPr>
        <p:sp>
          <p:nvSpPr>
            <p:cNvPr id="6" name="角丸四角形 5"/>
            <p:cNvSpPr/>
            <p:nvPr/>
          </p:nvSpPr>
          <p:spPr>
            <a:xfrm>
              <a:off x="179513" y="2150867"/>
              <a:ext cx="792088" cy="270022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7" name="角丸四角形 6"/>
            <p:cNvSpPr/>
            <p:nvPr/>
          </p:nvSpPr>
          <p:spPr>
            <a:xfrm>
              <a:off x="8028384" y="2149480"/>
              <a:ext cx="448693" cy="271408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8" name="角丸四角形吹き出し 7"/>
            <p:cNvSpPr/>
            <p:nvPr/>
          </p:nvSpPr>
          <p:spPr>
            <a:xfrm>
              <a:off x="827584" y="828627"/>
              <a:ext cx="1991845" cy="709495"/>
            </a:xfrm>
            <a:prstGeom prst="wedgeRoundRectCallout">
              <a:avLst>
                <a:gd name="adj1" fmla="val -66557"/>
                <a:gd name="adj2" fmla="val 136720"/>
                <a:gd name="adj3" fmla="val 16667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1800" dirty="0">
                  <a:solidFill>
                    <a:sysClr val="windowText" lastClr="000000"/>
                  </a:solidFill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見出しスクロール</a:t>
              </a:r>
            </a:p>
          </p:txBody>
        </p:sp>
        <p:sp>
          <p:nvSpPr>
            <p:cNvPr id="9" name="角丸四角形吹き出し 8"/>
            <p:cNvSpPr/>
            <p:nvPr/>
          </p:nvSpPr>
          <p:spPr>
            <a:xfrm>
              <a:off x="6069344" y="1091951"/>
              <a:ext cx="2763990" cy="491809"/>
            </a:xfrm>
            <a:prstGeom prst="wedgeRoundRectCallout">
              <a:avLst>
                <a:gd name="adj1" fmla="val 27587"/>
                <a:gd name="adj2" fmla="val 159623"/>
                <a:gd name="adj3" fmla="val 16667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1800" dirty="0">
                  <a:solidFill>
                    <a:sysClr val="windowText" lastClr="000000"/>
                  </a:solidFill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ワークシート挿入ボタン</a:t>
              </a:r>
            </a:p>
          </p:txBody>
        </p:sp>
        <p:sp>
          <p:nvSpPr>
            <p:cNvPr id="10" name="左中かっこ 9"/>
            <p:cNvSpPr/>
            <p:nvPr/>
          </p:nvSpPr>
          <p:spPr>
            <a:xfrm rot="5400000">
              <a:off x="4284320" y="-1450568"/>
              <a:ext cx="431341" cy="6768753"/>
            </a:xfrm>
            <a:prstGeom prst="leftBrac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11" name="角丸四角形 10"/>
            <p:cNvSpPr/>
            <p:nvPr/>
          </p:nvSpPr>
          <p:spPr>
            <a:xfrm>
              <a:off x="3563888" y="1091477"/>
              <a:ext cx="1874156" cy="601539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1800" dirty="0">
                  <a:solidFill>
                    <a:sysClr val="windowText" lastClr="000000"/>
                  </a:solidFill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シートの見出し</a:t>
              </a:r>
            </a:p>
          </p:txBody>
        </p:sp>
      </p:grpSp>
      <p:sp>
        <p:nvSpPr>
          <p:cNvPr id="12" name="角丸四角形 11"/>
          <p:cNvSpPr/>
          <p:nvPr/>
        </p:nvSpPr>
        <p:spPr>
          <a:xfrm>
            <a:off x="234185" y="2656809"/>
            <a:ext cx="8568952" cy="504056"/>
          </a:xfrm>
          <a:prstGeom prst="roundRect">
            <a:avLst/>
          </a:prstGeom>
          <a:solidFill>
            <a:sysClr val="window" lastClr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2400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ワークシートは何枚増やせる</a:t>
            </a:r>
            <a:r>
              <a:rPr kumimoji="1" lang="ja-JP" altLang="en-US" sz="2400" dirty="0" smtClean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か、どんな使い方をするのか</a:t>
            </a:r>
            <a:endParaRPr kumimoji="1" lang="ja-JP" altLang="en-US" sz="2400" dirty="0">
              <a:solidFill>
                <a:srgbClr val="00206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205658" y="3212976"/>
            <a:ext cx="8856984" cy="3384376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lIns="36576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2200" b="0" i="0" u="none" strike="noStrike" baseline="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● </a:t>
            </a:r>
            <a:r>
              <a:rPr lang="ja-JP" altLang="en-US" sz="2200" b="0" i="0" u="none" strike="noStrike" baseline="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何枚でも増やせるが、「</a:t>
            </a:r>
            <a:r>
              <a:rPr lang="ja-JP" altLang="en-US" sz="2200" b="0" i="0" u="none" strike="noStrike" baseline="0" dirty="0">
                <a:solidFill>
                  <a:srgbClr val="FF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使用可能メモリに依存</a:t>
            </a:r>
            <a:r>
              <a:rPr lang="ja-JP" altLang="en-US" sz="2200" b="0" i="0" u="none" strike="noStrike" baseline="0" dirty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」するそう</a:t>
            </a:r>
            <a:r>
              <a:rPr lang="ja-JP" altLang="en-US" sz="2200" b="0" i="0" u="none" strike="noStrike" baseline="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です。</a:t>
            </a:r>
            <a:endParaRPr lang="en-US" altLang="ja-JP" sz="2200" b="0" i="0" u="none" strike="noStrike" baseline="0" dirty="0" smtClean="0">
              <a:solidFill>
                <a:srgbClr val="00000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l" rtl="0">
              <a:defRPr sz="1000"/>
            </a:pPr>
            <a:r>
              <a:rPr lang="ja-JP" altLang="en-US" sz="2200" dirty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</a:t>
            </a:r>
            <a:r>
              <a:rPr lang="ja-JP" altLang="en-US" sz="220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オプションでブックのシート数は、</a:t>
            </a:r>
            <a:r>
              <a:rPr lang="en-US" altLang="ja-JP" sz="220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1</a:t>
            </a:r>
            <a:r>
              <a:rPr lang="ja-JP" altLang="en-US" sz="220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～</a:t>
            </a:r>
            <a:r>
              <a:rPr lang="en-US" altLang="ja-JP" sz="220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255</a:t>
            </a:r>
            <a:r>
              <a:rPr lang="ja-JP" altLang="en-US" sz="220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枚まで設定できます。</a:t>
            </a:r>
            <a:endParaRPr lang="en-US" altLang="ja-JP" sz="2200" b="0" i="0" u="none" strike="noStrike" baseline="0" dirty="0">
              <a:solidFill>
                <a:srgbClr val="00000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l" rtl="0">
              <a:defRPr sz="1000"/>
            </a:pPr>
            <a:r>
              <a:rPr lang="ja-JP" altLang="en-US" sz="2200" b="0" i="0" u="none" strike="noStrike" baseline="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● 現実的</a:t>
            </a:r>
            <a:r>
              <a:rPr lang="ja-JP" altLang="en-US" sz="2200" b="0" i="0" u="none" strike="noStrike" baseline="0" dirty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には、白紙でないデータの入ったシートだと </a:t>
            </a:r>
            <a:r>
              <a:rPr lang="ja-JP" altLang="en-US" sz="2200" b="0" i="0" u="none" strike="noStrike" baseline="0" dirty="0">
                <a:solidFill>
                  <a:srgbClr val="FF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30～</a:t>
            </a:r>
            <a:r>
              <a:rPr lang="ja-JP" altLang="en-US" sz="2200" b="0" i="0" u="none" strike="noStrike" baseline="0" dirty="0" smtClean="0">
                <a:solidFill>
                  <a:srgbClr val="FF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40</a:t>
            </a:r>
            <a:r>
              <a:rPr lang="ja-JP" altLang="en-US" sz="2200" b="0" i="0" u="none" strike="noStrike" baseline="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枚</a:t>
            </a:r>
            <a:r>
              <a:rPr lang="ja-JP" altLang="en-US" sz="2200" b="0" i="0" u="none" strike="noStrike" baseline="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で</a:t>
            </a:r>
            <a:endParaRPr lang="en-US" altLang="ja-JP" sz="2200" b="0" i="0" u="none" strike="noStrike" baseline="0" dirty="0">
              <a:solidFill>
                <a:srgbClr val="00000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l" rtl="0">
              <a:defRPr sz="1000"/>
            </a:pPr>
            <a:r>
              <a:rPr lang="ja-JP" altLang="en-US" sz="2200" b="0" i="0" u="none" strike="noStrike" baseline="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エクセルの動きが重くて</a:t>
            </a:r>
            <a:r>
              <a:rPr lang="ja-JP" altLang="en-US" sz="2200" b="0" i="0" u="none" strike="noStrike" baseline="0" dirty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使い物にならなくなるようです。</a:t>
            </a:r>
            <a:endParaRPr lang="en-US" altLang="ja-JP" sz="2200" b="0" i="0" u="none" strike="noStrike" baseline="0" dirty="0">
              <a:solidFill>
                <a:srgbClr val="00000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l" rtl="0">
              <a:defRPr sz="1000"/>
            </a:pPr>
            <a:r>
              <a:rPr lang="ja-JP" altLang="en-US" sz="2200" b="0" i="0" u="none" strike="noStrike" baseline="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● </a:t>
            </a:r>
            <a:r>
              <a:rPr lang="en-US" altLang="ja-JP" sz="2200" b="0" i="0" u="none" strike="noStrike" baseline="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1</a:t>
            </a:r>
            <a:r>
              <a:rPr lang="ja-JP" altLang="en-US" sz="2200" b="0" i="0" u="none" strike="noStrike" baseline="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シートで１日</a:t>
            </a:r>
            <a:r>
              <a:rPr lang="ja-JP" altLang="en-US" sz="2200" b="0" i="0" u="none" strike="noStrike" baseline="0" dirty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の作業管理を</a:t>
            </a:r>
            <a:r>
              <a:rPr lang="ja-JP" altLang="en-US" sz="2200" b="0" i="0" u="none" strike="noStrike" baseline="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行い、月単位の管理をするため、</a:t>
            </a:r>
            <a:endParaRPr lang="en-US" altLang="ja-JP" sz="2200" b="0" i="0" u="none" strike="noStrike" baseline="0" dirty="0" smtClean="0">
              <a:solidFill>
                <a:srgbClr val="00000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l" rtl="0">
              <a:defRPr sz="1000"/>
            </a:pPr>
            <a:r>
              <a:rPr lang="ja-JP" altLang="en-US" sz="2200" dirty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</a:t>
            </a:r>
            <a:r>
              <a:rPr lang="en-US" altLang="ja-JP" sz="2200" b="0" i="0" u="none" strike="noStrike" baseline="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30</a:t>
            </a:r>
            <a:r>
              <a:rPr lang="ja-JP" altLang="en-US" sz="2200" b="0" i="0" u="none" strike="noStrike" baseline="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～</a:t>
            </a:r>
            <a:r>
              <a:rPr lang="en-US" altLang="ja-JP" sz="220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31</a:t>
            </a:r>
            <a:r>
              <a:rPr lang="ja-JP" altLang="en-US" sz="220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枚の</a:t>
            </a:r>
            <a:r>
              <a:rPr lang="ja-JP" altLang="en-US" sz="2200" b="0" i="0" u="none" strike="noStrike" baseline="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シートと集計用のシートで、</a:t>
            </a:r>
            <a:r>
              <a:rPr lang="en-US" altLang="ja-JP" sz="2200" b="0" i="0" u="none" strike="noStrike" baseline="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31</a:t>
            </a:r>
            <a:r>
              <a:rPr lang="ja-JP" altLang="en-US" sz="2200" b="0" i="0" u="none" strike="noStrike" baseline="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～</a:t>
            </a:r>
            <a:r>
              <a:rPr lang="en-US" altLang="ja-JP" sz="2200" b="0" i="0" u="none" strike="noStrike" baseline="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32</a:t>
            </a:r>
            <a:r>
              <a:rPr lang="ja-JP" altLang="en-US" sz="2200" b="0" i="0" u="none" strike="noStrike" baseline="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枚のワークシート</a:t>
            </a:r>
            <a:endParaRPr lang="en-US" altLang="ja-JP" sz="2200" b="0" i="0" u="none" strike="noStrike" baseline="0" dirty="0" smtClean="0">
              <a:solidFill>
                <a:srgbClr val="00000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l" rtl="0">
              <a:defRPr sz="1000"/>
            </a:pPr>
            <a:r>
              <a:rPr lang="ja-JP" altLang="en-US" sz="2200" dirty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</a:t>
            </a:r>
            <a:r>
              <a:rPr lang="ja-JP" altLang="en-US" sz="2200" b="0" i="0" u="none" strike="noStrike" baseline="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を使っていたのを経験した。</a:t>
            </a:r>
            <a:endParaRPr lang="en-US" altLang="ja-JP" sz="2200" b="0" i="0" u="none" strike="noStrike" baseline="0" dirty="0">
              <a:solidFill>
                <a:srgbClr val="00000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l" rtl="0">
              <a:defRPr sz="1000"/>
            </a:pPr>
            <a:r>
              <a:rPr lang="ja-JP" altLang="en-US" sz="2200" b="0" i="0" u="none" strike="noStrike" baseline="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● よく</a:t>
            </a:r>
            <a:r>
              <a:rPr lang="ja-JP" altLang="en-US" sz="2200" b="0" i="0" u="none" strike="noStrike" baseline="0" dirty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使われるの</a:t>
            </a:r>
            <a:r>
              <a:rPr lang="ja-JP" altLang="en-US" sz="2200" b="0" i="0" u="none" strike="noStrike" baseline="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は家計簿で、</a:t>
            </a:r>
            <a:r>
              <a:rPr lang="en-US" altLang="ja-JP" sz="2200" b="0" i="0" u="none" strike="noStrike" baseline="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1</a:t>
            </a:r>
            <a:r>
              <a:rPr lang="ja-JP" altLang="en-US" sz="2200" b="0" i="0" u="none" strike="noStrike" baseline="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シートで１ケ月分を計算</a:t>
            </a:r>
            <a:r>
              <a:rPr lang="ja-JP" altLang="en-US" sz="2200" dirty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して</a:t>
            </a:r>
            <a:r>
              <a:rPr lang="ja-JP" altLang="en-US" sz="220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、</a:t>
            </a:r>
            <a:endParaRPr lang="en-US" altLang="ja-JP" sz="2200" dirty="0" smtClean="0">
              <a:solidFill>
                <a:srgbClr val="00000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l" rtl="0">
              <a:defRPr sz="1000"/>
            </a:pPr>
            <a:r>
              <a:rPr lang="en-US" altLang="ja-JP" sz="2200" dirty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 </a:t>
            </a:r>
            <a:r>
              <a:rPr lang="en-US" altLang="ja-JP" sz="220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 12</a:t>
            </a:r>
            <a:r>
              <a:rPr lang="ja-JP" altLang="en-US" sz="220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シートと</a:t>
            </a:r>
            <a:r>
              <a:rPr lang="ja-JP" altLang="en-US" sz="2200" b="0" i="0" u="none" strike="noStrike" baseline="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合計用</a:t>
            </a:r>
            <a:r>
              <a:rPr lang="ja-JP" altLang="en-US" sz="2200" b="0" i="0" u="none" strike="noStrike" baseline="0" dirty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のシート</a:t>
            </a:r>
            <a:r>
              <a:rPr lang="ja-JP" altLang="en-US" sz="2200" b="0" i="0" u="none" strike="noStrike" baseline="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で</a:t>
            </a:r>
            <a:r>
              <a:rPr lang="en-US" altLang="ja-JP" sz="2200" b="0" i="0" u="none" strike="noStrike" baseline="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13</a:t>
            </a:r>
            <a:r>
              <a:rPr lang="ja-JP" altLang="en-US" sz="2200" b="0" i="0" u="none" strike="noStrike" baseline="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枚のワークシート</a:t>
            </a:r>
            <a:r>
              <a:rPr lang="ja-JP" altLang="en-US" sz="2200" b="0" i="0" u="none" strike="noStrike" baseline="0" dirty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を</a:t>
            </a:r>
            <a:r>
              <a:rPr lang="ja-JP" altLang="en-US" sz="2200" b="0" i="0" u="none" strike="noStrike" baseline="0" dirty="0" smtClean="0">
                <a:solidFill>
                  <a:srgbClr val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使います。</a:t>
            </a:r>
            <a:endParaRPr lang="en-US" altLang="ja-JP" sz="2200" b="0" i="0" u="none" strike="noStrike" baseline="0" dirty="0">
              <a:solidFill>
                <a:srgbClr val="00000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l" rtl="0">
              <a:defRPr sz="1000"/>
            </a:pPr>
            <a:endParaRPr lang="en-US" altLang="ja-JP" sz="2000" b="0" i="0" u="none" strike="noStrike" baseline="0" dirty="0">
              <a:solidFill>
                <a:srgbClr val="00000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l" rtl="0">
              <a:defRPr sz="1000"/>
            </a:pPr>
            <a:endParaRPr lang="en-US" altLang="ja-JP" sz="2000" b="0" i="0" u="none" strike="noStrike" baseline="0" dirty="0">
              <a:solidFill>
                <a:srgbClr val="00000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l" rtl="0">
              <a:defRPr sz="1000"/>
            </a:pPr>
            <a:endParaRPr lang="ja-JP" altLang="en-US" sz="2000" b="0" i="0" u="none" strike="noStrike" baseline="0" dirty="0">
              <a:solidFill>
                <a:srgbClr val="00000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3490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50550"/>
            <a:ext cx="8229600" cy="902186"/>
          </a:xfrm>
        </p:spPr>
        <p:txBody>
          <a:bodyPr>
            <a:normAutofit fontScale="90000"/>
          </a:bodyPr>
          <a:lstStyle/>
          <a:p>
            <a:r>
              <a:rPr lang="ja-JP" altLang="en-US" sz="32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ワークシートのコピーと移動の仕方　</a:t>
            </a:r>
            <a:r>
              <a:rPr lang="en-US" altLang="ja-JP" sz="32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P219,P223</a:t>
            </a:r>
            <a:endParaRPr kumimoji="1" lang="ja-JP" altLang="en-US" sz="32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630102" y="1099240"/>
            <a:ext cx="8118362" cy="2833816"/>
            <a:chOff x="0" y="0"/>
            <a:chExt cx="5835852" cy="2308860"/>
          </a:xfrm>
        </p:grpSpPr>
        <p:pic>
          <p:nvPicPr>
            <p:cNvPr id="5" name="図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79120"/>
              <a:ext cx="5835852" cy="1729740"/>
            </a:xfrm>
            <a:prstGeom prst="rect">
              <a:avLst/>
            </a:prstGeom>
          </p:spPr>
        </p:pic>
        <p:sp>
          <p:nvSpPr>
            <p:cNvPr id="6" name="角丸四角形 5"/>
            <p:cNvSpPr/>
            <p:nvPr/>
          </p:nvSpPr>
          <p:spPr>
            <a:xfrm>
              <a:off x="22859" y="0"/>
              <a:ext cx="5812992" cy="960120"/>
            </a:xfrm>
            <a:prstGeom prst="roundRect">
              <a:avLst/>
            </a:prstGeom>
            <a:solidFill>
              <a:sysClr val="window" lastClr="FFFFFF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2200" dirty="0">
                  <a:solidFill>
                    <a:sysClr val="windowText" lastClr="0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１．コピーしたいワークシート名の上をマウス</a:t>
              </a:r>
              <a:r>
                <a:rPr kumimoji="1" lang="ja-JP" altLang="en-US" sz="2200" dirty="0" smtClean="0">
                  <a:solidFill>
                    <a:sysClr val="windowText" lastClr="0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の左</a:t>
              </a:r>
              <a:r>
                <a:rPr kumimoji="1" lang="ja-JP" altLang="en-US" sz="2200" dirty="0">
                  <a:solidFill>
                    <a:sysClr val="windowText" lastClr="0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ボタン</a:t>
              </a:r>
              <a:r>
                <a:rPr kumimoji="1" lang="ja-JP" altLang="en-US" sz="2200" dirty="0" smtClean="0">
                  <a:solidFill>
                    <a:sysClr val="windowText" lastClr="0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を</a:t>
              </a:r>
              <a:endParaRPr kumimoji="1" lang="en-US" altLang="ja-JP" sz="2200" dirty="0" smtClean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algn="l"/>
              <a:r>
                <a:rPr lang="ja-JP" altLang="en-US" sz="2200" dirty="0">
                  <a:solidFill>
                    <a:sysClr val="windowText" lastClr="0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</a:t>
              </a:r>
              <a:r>
                <a:rPr kumimoji="1" lang="ja-JP" altLang="en-US" sz="2200" dirty="0" smtClean="0">
                  <a:solidFill>
                    <a:sysClr val="windowText" lastClr="0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押した</a:t>
              </a:r>
              <a:r>
                <a:rPr kumimoji="1" lang="ja-JP" altLang="en-US" sz="2200" dirty="0">
                  <a:solidFill>
                    <a:sysClr val="windowText" lastClr="0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ままにする</a:t>
              </a:r>
              <a:r>
                <a:rPr kumimoji="1" lang="ja-JP" altLang="en-US" sz="2200" dirty="0" smtClean="0">
                  <a:solidFill>
                    <a:sysClr val="windowText" lastClr="0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。</a:t>
              </a:r>
              <a:endParaRPr kumimoji="1" lang="en-US" altLang="ja-JP" sz="2200" dirty="0" smtClean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algn="l"/>
              <a:r>
                <a:rPr lang="ja-JP" altLang="en-US" sz="2200" dirty="0" smtClean="0">
                  <a:solidFill>
                    <a:sysClr val="windowText" lastClr="0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（</a:t>
              </a:r>
              <a:r>
                <a:rPr lang="ja-JP" altLang="en-US" sz="2200" dirty="0">
                  <a:solidFill>
                    <a:sysClr val="windowText" lastClr="0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この</a:t>
              </a:r>
              <a:r>
                <a:rPr lang="ja-JP" altLang="en-US" sz="2200" dirty="0" smtClean="0">
                  <a:solidFill>
                    <a:sysClr val="windowText" lastClr="0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ままドラッグすると移動になる）</a:t>
              </a:r>
              <a:endParaRPr kumimoji="1" lang="ja-JP" altLang="en-US" sz="2200" dirty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</p:txBody>
        </p:sp>
        <p:sp>
          <p:nvSpPr>
            <p:cNvPr id="7" name="円/楕円 6"/>
            <p:cNvSpPr/>
            <p:nvPr/>
          </p:nvSpPr>
          <p:spPr>
            <a:xfrm>
              <a:off x="1059180" y="1333500"/>
              <a:ext cx="358140" cy="289560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8" name="円/楕円 7"/>
            <p:cNvSpPr/>
            <p:nvPr/>
          </p:nvSpPr>
          <p:spPr>
            <a:xfrm>
              <a:off x="1577340" y="1417320"/>
              <a:ext cx="762000" cy="723900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</p:grpSp>
      <p:grpSp>
        <p:nvGrpSpPr>
          <p:cNvPr id="9" name="グループ化 8"/>
          <p:cNvGrpSpPr/>
          <p:nvPr/>
        </p:nvGrpSpPr>
        <p:grpSpPr>
          <a:xfrm>
            <a:off x="561620" y="4121668"/>
            <a:ext cx="8042828" cy="2331667"/>
            <a:chOff x="0" y="0"/>
            <a:chExt cx="6894534" cy="1851660"/>
          </a:xfrm>
        </p:grpSpPr>
        <p:grpSp>
          <p:nvGrpSpPr>
            <p:cNvPr id="10" name="グループ化 9"/>
            <p:cNvGrpSpPr/>
            <p:nvPr/>
          </p:nvGrpSpPr>
          <p:grpSpPr>
            <a:xfrm>
              <a:off x="0" y="91440"/>
              <a:ext cx="5938686" cy="1760220"/>
              <a:chOff x="0" y="91440"/>
              <a:chExt cx="5938686" cy="1760220"/>
            </a:xfrm>
          </p:grpSpPr>
          <p:pic>
            <p:nvPicPr>
              <p:cNvPr id="13" name="図 12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91440"/>
                <a:ext cx="5938686" cy="1760220"/>
              </a:xfrm>
              <a:prstGeom prst="rect">
                <a:avLst/>
              </a:prstGeom>
            </p:spPr>
          </p:pic>
          <p:grpSp>
            <p:nvGrpSpPr>
              <p:cNvPr id="14" name="グループ化 13"/>
              <p:cNvGrpSpPr/>
              <p:nvPr/>
            </p:nvGrpSpPr>
            <p:grpSpPr>
              <a:xfrm>
                <a:off x="1859281" y="1066831"/>
                <a:ext cx="167640" cy="129546"/>
                <a:chOff x="1859281" y="1066800"/>
                <a:chExt cx="198120" cy="205740"/>
              </a:xfrm>
            </p:grpSpPr>
            <p:cxnSp>
              <p:nvCxnSpPr>
                <p:cNvPr id="15" name="直線コネクタ 14"/>
                <p:cNvCxnSpPr/>
                <p:nvPr/>
              </p:nvCxnSpPr>
              <p:spPr>
                <a:xfrm>
                  <a:off x="1859281" y="1181100"/>
                  <a:ext cx="198120" cy="762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直線コネクタ 15"/>
                <p:cNvCxnSpPr/>
                <p:nvPr/>
              </p:nvCxnSpPr>
              <p:spPr>
                <a:xfrm flipH="1" flipV="1">
                  <a:off x="1950721" y="1066800"/>
                  <a:ext cx="7620" cy="205740"/>
                </a:xfrm>
                <a:prstGeom prst="line">
                  <a:avLst/>
                </a:prstGeom>
                <a:ln w="19050">
                  <a:solidFill>
                    <a:sysClr val="windowText" lastClr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1" name="角丸四角形 10"/>
            <p:cNvSpPr/>
            <p:nvPr/>
          </p:nvSpPr>
          <p:spPr>
            <a:xfrm>
              <a:off x="22860" y="0"/>
              <a:ext cx="6871674" cy="541020"/>
            </a:xfrm>
            <a:prstGeom prst="roundRect">
              <a:avLst/>
            </a:prstGeom>
            <a:solidFill>
              <a:sysClr val="window" lastClr="FFFFFF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2200" dirty="0">
                  <a:solidFill>
                    <a:sysClr val="windowText" lastClr="0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２．その状態で次に、左手で</a:t>
              </a:r>
              <a:r>
                <a:rPr kumimoji="1" lang="en-US" altLang="ja-JP" sz="2200" dirty="0">
                  <a:solidFill>
                    <a:sysClr val="windowText" lastClr="0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[Ctrl]</a:t>
              </a:r>
              <a:r>
                <a:rPr kumimoji="1" lang="ja-JP" altLang="en-US" sz="2200" dirty="0">
                  <a:solidFill>
                    <a:sysClr val="windowText" lastClr="0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キーを押したままにする</a:t>
              </a:r>
              <a:r>
                <a:rPr kumimoji="1" lang="ja-JP" altLang="en-US" sz="2000" dirty="0">
                  <a:solidFill>
                    <a:sysClr val="windowText" lastClr="0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。</a:t>
              </a:r>
            </a:p>
          </p:txBody>
        </p:sp>
        <p:sp>
          <p:nvSpPr>
            <p:cNvPr id="12" name="円/楕円 11"/>
            <p:cNvSpPr/>
            <p:nvPr/>
          </p:nvSpPr>
          <p:spPr>
            <a:xfrm>
              <a:off x="1562100" y="937260"/>
              <a:ext cx="762000" cy="723900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</p:grpSp>
    </p:spTree>
    <p:extLst>
      <p:ext uri="{BB962C8B-B14F-4D97-AF65-F5344CB8AC3E}">
        <p14:creationId xmlns:p14="http://schemas.microsoft.com/office/powerpoint/2010/main" val="139466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648072"/>
          </a:xfrm>
        </p:spPr>
        <p:txBody>
          <a:bodyPr>
            <a:normAutofit/>
          </a:bodyPr>
          <a:lstStyle/>
          <a:p>
            <a:r>
              <a:rPr lang="ja-JP" altLang="en-US" sz="32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ワークシートのコピーの仕方　</a:t>
            </a:r>
            <a:r>
              <a:rPr lang="en-US" altLang="ja-JP" sz="32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P219</a:t>
            </a:r>
            <a:endParaRPr kumimoji="1" lang="ja-JP" altLang="en-US" sz="3200" dirty="0"/>
          </a:p>
        </p:txBody>
      </p:sp>
      <p:grpSp>
        <p:nvGrpSpPr>
          <p:cNvPr id="4" name="グループ化 3"/>
          <p:cNvGrpSpPr/>
          <p:nvPr/>
        </p:nvGrpSpPr>
        <p:grpSpPr>
          <a:xfrm>
            <a:off x="1021079" y="892244"/>
            <a:ext cx="7223329" cy="3328844"/>
            <a:chOff x="7620" y="-327481"/>
            <a:chExt cx="5960251" cy="3070681"/>
          </a:xfrm>
        </p:grpSpPr>
        <p:grpSp>
          <p:nvGrpSpPr>
            <p:cNvPr id="5" name="グループ化 4"/>
            <p:cNvGrpSpPr/>
            <p:nvPr/>
          </p:nvGrpSpPr>
          <p:grpSpPr>
            <a:xfrm>
              <a:off x="7620" y="975360"/>
              <a:ext cx="5876431" cy="1767840"/>
              <a:chOff x="7620" y="975360"/>
              <a:chExt cx="5876431" cy="1767840"/>
            </a:xfrm>
          </p:grpSpPr>
          <p:pic>
            <p:nvPicPr>
              <p:cNvPr id="8" name="図 7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620" y="975360"/>
                <a:ext cx="5876431" cy="1767840"/>
              </a:xfrm>
              <a:prstGeom prst="rect">
                <a:avLst/>
              </a:prstGeom>
            </p:spPr>
          </p:pic>
          <p:grpSp>
            <p:nvGrpSpPr>
              <p:cNvPr id="9" name="グループ化 8"/>
              <p:cNvGrpSpPr/>
              <p:nvPr/>
            </p:nvGrpSpPr>
            <p:grpSpPr>
              <a:xfrm>
                <a:off x="3078482" y="1927916"/>
                <a:ext cx="167640" cy="129546"/>
                <a:chOff x="3078482" y="1927860"/>
                <a:chExt cx="198120" cy="205740"/>
              </a:xfrm>
            </p:grpSpPr>
            <p:cxnSp>
              <p:nvCxnSpPr>
                <p:cNvPr id="10" name="直線コネクタ 9"/>
                <p:cNvCxnSpPr/>
                <p:nvPr/>
              </p:nvCxnSpPr>
              <p:spPr>
                <a:xfrm>
                  <a:off x="3078482" y="2042160"/>
                  <a:ext cx="198120" cy="762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直線コネクタ 10"/>
                <p:cNvCxnSpPr/>
                <p:nvPr/>
              </p:nvCxnSpPr>
              <p:spPr>
                <a:xfrm flipH="1" flipV="1">
                  <a:off x="3169922" y="1927860"/>
                  <a:ext cx="7620" cy="205740"/>
                </a:xfrm>
                <a:prstGeom prst="line">
                  <a:avLst/>
                </a:prstGeom>
                <a:ln w="19050">
                  <a:solidFill>
                    <a:sysClr val="windowText" lastClr="0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6" name="角丸四角形 5"/>
            <p:cNvSpPr/>
            <p:nvPr/>
          </p:nvSpPr>
          <p:spPr>
            <a:xfrm>
              <a:off x="39511" y="-327481"/>
              <a:ext cx="5928360" cy="1615440"/>
            </a:xfrm>
            <a:prstGeom prst="roundRect">
              <a:avLst/>
            </a:prstGeom>
            <a:solidFill>
              <a:sysClr val="window" lastClr="FFFFFF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2200" dirty="0">
                  <a:solidFill>
                    <a:sysClr val="windowText" lastClr="0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３．その状態で、マウスを右側にドラッグする。</a:t>
              </a:r>
              <a:endParaRPr kumimoji="1" lang="en-US" altLang="ja-JP" sz="2200" dirty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algn="l"/>
              <a:r>
                <a:rPr kumimoji="1" lang="ja-JP" altLang="en-US" sz="2200" dirty="0">
                  <a:solidFill>
                    <a:sysClr val="windowText" lastClr="0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４．「▼」マークが、コピー先を示す。</a:t>
              </a:r>
              <a:endParaRPr kumimoji="1" lang="en-US" altLang="ja-JP" sz="2200" dirty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algn="l"/>
              <a:r>
                <a:rPr kumimoji="1" lang="ja-JP" altLang="en-US" sz="2200" dirty="0">
                  <a:solidFill>
                    <a:sysClr val="windowText" lastClr="0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５．目的の位置でドラッグをやめる。</a:t>
              </a:r>
              <a:endParaRPr kumimoji="1" lang="en-US" altLang="ja-JP" sz="2200" dirty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algn="l"/>
              <a:r>
                <a:rPr kumimoji="1" lang="ja-JP" altLang="en-US" sz="2200" dirty="0">
                  <a:solidFill>
                    <a:sysClr val="windowText" lastClr="0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６．最後に</a:t>
              </a:r>
              <a:r>
                <a:rPr kumimoji="1" lang="en-US" altLang="ja-JP" sz="2200" dirty="0">
                  <a:solidFill>
                    <a:sysClr val="windowText" lastClr="0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[Ctrl]</a:t>
              </a:r>
              <a:r>
                <a:rPr kumimoji="1" lang="ja-JP" altLang="en-US" sz="2200" dirty="0">
                  <a:solidFill>
                    <a:sysClr val="windowText" lastClr="0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キーを放す。（ここが大事です。）</a:t>
              </a:r>
            </a:p>
          </p:txBody>
        </p:sp>
        <p:sp>
          <p:nvSpPr>
            <p:cNvPr id="7" name="円/楕円 6"/>
            <p:cNvSpPr/>
            <p:nvPr/>
          </p:nvSpPr>
          <p:spPr>
            <a:xfrm>
              <a:off x="2232660" y="1752600"/>
              <a:ext cx="358140" cy="289560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</p:grpSp>
      <p:grpSp>
        <p:nvGrpSpPr>
          <p:cNvPr id="12" name="グループ化 11"/>
          <p:cNvGrpSpPr/>
          <p:nvPr/>
        </p:nvGrpSpPr>
        <p:grpSpPr>
          <a:xfrm>
            <a:off x="1155840" y="4357930"/>
            <a:ext cx="7088567" cy="2239422"/>
            <a:chOff x="0" y="0"/>
            <a:chExt cx="5783580" cy="1857860"/>
          </a:xfrm>
        </p:grpSpPr>
        <p:pic>
          <p:nvPicPr>
            <p:cNvPr id="13" name="図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860" y="320040"/>
              <a:ext cx="5760720" cy="1537820"/>
            </a:xfrm>
            <a:prstGeom prst="rect">
              <a:avLst/>
            </a:prstGeom>
          </p:spPr>
        </p:pic>
        <p:sp>
          <p:nvSpPr>
            <p:cNvPr id="14" name="角丸四角形 13"/>
            <p:cNvSpPr/>
            <p:nvPr/>
          </p:nvSpPr>
          <p:spPr>
            <a:xfrm>
              <a:off x="0" y="0"/>
              <a:ext cx="5753100" cy="762000"/>
            </a:xfrm>
            <a:prstGeom prst="roundRect">
              <a:avLst/>
            </a:prstGeom>
            <a:solidFill>
              <a:sysClr val="window" lastClr="FFFFFF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2200" dirty="0">
                  <a:solidFill>
                    <a:sysClr val="windowText" lastClr="0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７．ワークシートがコピーされて、「</a:t>
              </a:r>
              <a:r>
                <a:rPr kumimoji="1" lang="en-US" altLang="ja-JP" sz="2200" dirty="0">
                  <a:solidFill>
                    <a:sysClr val="windowText" lastClr="0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Sheet1(2)</a:t>
              </a:r>
              <a:r>
                <a:rPr kumimoji="1" lang="ja-JP" altLang="en-US" sz="2200" dirty="0">
                  <a:solidFill>
                    <a:sysClr val="windowText" lastClr="0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」の</a:t>
              </a:r>
              <a:endParaRPr kumimoji="1" lang="en-US" altLang="ja-JP" sz="2200" dirty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endParaRPr>
            </a:p>
            <a:p>
              <a:pPr algn="l"/>
              <a:r>
                <a:rPr kumimoji="1" lang="ja-JP" altLang="en-US" sz="2200" dirty="0">
                  <a:solidFill>
                    <a:sysClr val="windowText" lastClr="000000"/>
                  </a:solidFill>
                  <a:latin typeface="AR丸ゴシック体E" panose="020F0909000000000000" pitchFamily="49" charset="-128"/>
                  <a:ea typeface="AR丸ゴシック体E" panose="020F0909000000000000" pitchFamily="49" charset="-128"/>
                </a:rPr>
                <a:t>　シート名がつけられる。</a:t>
              </a:r>
            </a:p>
          </p:txBody>
        </p:sp>
        <p:sp>
          <p:nvSpPr>
            <p:cNvPr id="15" name="角丸四角形 14"/>
            <p:cNvSpPr/>
            <p:nvPr/>
          </p:nvSpPr>
          <p:spPr>
            <a:xfrm>
              <a:off x="1866900" y="1249680"/>
              <a:ext cx="1066800" cy="297180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2000">
                <a:solidFill>
                  <a:sysClr val="windowText" lastClr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286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ja-JP" altLang="en-US" sz="36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データベース機能とは　</a:t>
            </a:r>
            <a:r>
              <a:rPr lang="en-US" altLang="ja-JP" sz="36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P229</a:t>
            </a:r>
            <a:endParaRPr kumimoji="1" lang="ja-JP" altLang="en-US" sz="3600" dirty="0"/>
          </a:p>
        </p:txBody>
      </p:sp>
      <p:sp>
        <p:nvSpPr>
          <p:cNvPr id="4" name="角丸四角形 3"/>
          <p:cNvSpPr/>
          <p:nvPr/>
        </p:nvSpPr>
        <p:spPr>
          <a:xfrm>
            <a:off x="395536" y="1628800"/>
            <a:ext cx="8424936" cy="4032448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2800" dirty="0">
                <a:solidFill>
                  <a:sysClr val="windowText" lastClr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データベース機能に</a:t>
            </a:r>
            <a:r>
              <a:rPr kumimoji="1" lang="ja-JP" altLang="en-US" sz="2800" dirty="0" smtClean="0">
                <a:solidFill>
                  <a:sysClr val="windowText" lastClr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は</a:t>
            </a:r>
            <a:r>
              <a:rPr lang="ja-JP" altLang="en-US" sz="2800" dirty="0" smtClean="0">
                <a:solidFill>
                  <a:sysClr val="windowText" lastClr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、</a:t>
            </a:r>
            <a:r>
              <a:rPr kumimoji="1" lang="ja-JP" altLang="en-US" sz="2800" dirty="0" smtClean="0">
                <a:solidFill>
                  <a:sysClr val="windowText" lastClr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次</a:t>
            </a:r>
            <a:r>
              <a:rPr kumimoji="1" lang="ja-JP" altLang="en-US" sz="2800" dirty="0">
                <a:solidFill>
                  <a:sysClr val="windowText" lastClr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のようなものがあります。</a:t>
            </a:r>
            <a:endParaRPr kumimoji="1" lang="en-US" altLang="ja-JP" sz="2800" dirty="0">
              <a:solidFill>
                <a:sysClr val="windowText" lastClr="00000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l"/>
            <a:endParaRPr kumimoji="1" lang="en-US" altLang="ja-JP" sz="2800" dirty="0" smtClean="0">
              <a:solidFill>
                <a:sysClr val="windowText" lastClr="00000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l"/>
            <a:r>
              <a:rPr kumimoji="1" lang="ja-JP" altLang="en-US" sz="2800" dirty="0" smtClean="0">
                <a:solidFill>
                  <a:sysClr val="windowText" lastClr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① </a:t>
            </a:r>
            <a:r>
              <a:rPr kumimoji="1" lang="ja-JP" altLang="en-US" sz="2800" dirty="0" smtClean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並び替え</a:t>
            </a:r>
            <a:endParaRPr kumimoji="1" lang="en-US" altLang="ja-JP" sz="2800" dirty="0">
              <a:solidFill>
                <a:srgbClr val="FF000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l"/>
            <a:r>
              <a:rPr kumimoji="1" lang="ja-JP" altLang="en-US" sz="2800" dirty="0" smtClean="0">
                <a:solidFill>
                  <a:sysClr val="windowText" lastClr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</a:t>
            </a:r>
            <a:r>
              <a:rPr lang="ja-JP" altLang="en-US" sz="2800" dirty="0" smtClean="0">
                <a:solidFill>
                  <a:sysClr val="windowText" lastClr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② </a:t>
            </a:r>
            <a:r>
              <a:rPr kumimoji="1" lang="ja-JP" altLang="en-US" sz="2800" dirty="0" smtClean="0">
                <a:solidFill>
                  <a:sysClr val="windowText" lastClr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検索</a:t>
            </a:r>
            <a:endParaRPr kumimoji="1" lang="en-US" altLang="ja-JP" sz="2800" dirty="0">
              <a:solidFill>
                <a:sysClr val="windowText" lastClr="00000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l"/>
            <a:r>
              <a:rPr kumimoji="1" lang="ja-JP" altLang="en-US" sz="2800" dirty="0" smtClean="0">
                <a:solidFill>
                  <a:sysClr val="windowText" lastClr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③ 置き換え</a:t>
            </a:r>
            <a:endParaRPr kumimoji="1" lang="en-US" altLang="ja-JP" sz="2800" dirty="0">
              <a:solidFill>
                <a:sysClr val="windowText" lastClr="00000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l"/>
            <a:r>
              <a:rPr kumimoji="1" lang="ja-JP" altLang="en-US" sz="2800" dirty="0" smtClean="0">
                <a:solidFill>
                  <a:sysClr val="windowText" lastClr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④ 集計</a:t>
            </a:r>
            <a:endParaRPr kumimoji="1" lang="en-US" altLang="ja-JP" sz="2800" dirty="0">
              <a:solidFill>
                <a:sysClr val="windowText" lastClr="00000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l"/>
            <a:r>
              <a:rPr kumimoji="1" lang="ja-JP" altLang="en-US" sz="2800" dirty="0" smtClean="0">
                <a:solidFill>
                  <a:sysClr val="windowText" lastClr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⑤ </a:t>
            </a:r>
            <a:r>
              <a:rPr kumimoji="1" lang="ja-JP" altLang="en-US" sz="2800" dirty="0" smtClean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抽出</a:t>
            </a:r>
            <a:r>
              <a:rPr kumimoji="1" lang="ja-JP" altLang="en-US" sz="2800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（</a:t>
            </a:r>
            <a:r>
              <a:rPr kumimoji="1" lang="ja-JP" altLang="en-US" sz="2800" dirty="0" smtClean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フィルター）</a:t>
            </a:r>
            <a:endParaRPr kumimoji="1" lang="en-US" altLang="ja-JP" sz="2800" dirty="0">
              <a:solidFill>
                <a:srgbClr val="FF000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l"/>
            <a:endParaRPr kumimoji="1" lang="ja-JP" altLang="en-US" sz="1800" dirty="0">
              <a:solidFill>
                <a:sysClr val="windowText" lastClr="00000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391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sz="36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データベース機能を使うための　　</a:t>
            </a:r>
            <a:r>
              <a:rPr lang="en-US" altLang="ja-JP" sz="36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/>
            </a:r>
            <a:br>
              <a:rPr lang="en-US" altLang="ja-JP" sz="36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</a:br>
            <a:r>
              <a:rPr lang="ja-JP" altLang="en-US" sz="36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データ（表）の作り方　　</a:t>
            </a:r>
            <a:endParaRPr kumimoji="1" lang="ja-JP" altLang="en-US" sz="3600" dirty="0"/>
          </a:p>
        </p:txBody>
      </p:sp>
      <p:sp>
        <p:nvSpPr>
          <p:cNvPr id="4" name="角丸四角形 3"/>
          <p:cNvSpPr/>
          <p:nvPr/>
        </p:nvSpPr>
        <p:spPr>
          <a:xfrm>
            <a:off x="251520" y="1484784"/>
            <a:ext cx="8712968" cy="4896544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2800" dirty="0" smtClean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データ</a:t>
            </a:r>
            <a:r>
              <a:rPr kumimoji="1" lang="ja-JP" altLang="en-US" sz="2800" dirty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（表）は、次のルールに従って、</a:t>
            </a:r>
            <a:endParaRPr kumimoji="1" lang="en-US" altLang="ja-JP" sz="2800" dirty="0">
              <a:solidFill>
                <a:sysClr val="windowText" lastClr="00000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l"/>
            <a:r>
              <a:rPr kumimoji="1" lang="ja-JP" altLang="en-US" sz="2800" dirty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データを作る必要があります。</a:t>
            </a:r>
            <a:endParaRPr kumimoji="1" lang="en-US" altLang="ja-JP" sz="2800" dirty="0">
              <a:solidFill>
                <a:sysClr val="windowText" lastClr="00000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l"/>
            <a:endParaRPr kumimoji="1" lang="en-US" altLang="ja-JP" sz="2800" dirty="0" smtClean="0">
              <a:solidFill>
                <a:sysClr val="windowText" lastClr="00000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l"/>
            <a:r>
              <a:rPr kumimoji="1" lang="ja-JP" altLang="en-US" sz="2800" dirty="0" smtClean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 ① データベース</a:t>
            </a:r>
            <a:r>
              <a:rPr kumimoji="1" lang="ja-JP" altLang="en-US" sz="2800" dirty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の部分とそれ以外の部分の間に</a:t>
            </a:r>
            <a:endParaRPr kumimoji="1" lang="en-US" altLang="ja-JP" sz="2800" dirty="0">
              <a:solidFill>
                <a:sysClr val="windowText" lastClr="00000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l"/>
            <a:r>
              <a:rPr kumimoji="1" lang="ja-JP" altLang="en-US" sz="2800" dirty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</a:t>
            </a:r>
            <a:r>
              <a:rPr kumimoji="1" lang="ja-JP" altLang="en-US" sz="2800" dirty="0" smtClean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 １つ</a:t>
            </a:r>
            <a:r>
              <a:rPr kumimoji="1" lang="ja-JP" altLang="en-US" sz="2800" dirty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以上の空白行・空白列を作っておくこと。</a:t>
            </a:r>
            <a:endParaRPr kumimoji="1" lang="en-US" altLang="ja-JP" sz="2800" dirty="0">
              <a:solidFill>
                <a:sysClr val="windowText" lastClr="00000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l"/>
            <a:r>
              <a:rPr kumimoji="1" lang="ja-JP" altLang="en-US" sz="2800" dirty="0" smtClean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 ② 先頭</a:t>
            </a:r>
            <a:r>
              <a:rPr kumimoji="1" lang="ja-JP" altLang="en-US" sz="2800" dirty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の行は、必ず項目名にすること。</a:t>
            </a:r>
            <a:endParaRPr kumimoji="1" lang="en-US" altLang="ja-JP" sz="2800" dirty="0">
              <a:solidFill>
                <a:sysClr val="windowText" lastClr="00000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l"/>
            <a:r>
              <a:rPr kumimoji="1" lang="ja-JP" altLang="en-US" sz="2800" dirty="0" smtClean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 ③ </a:t>
            </a:r>
            <a:r>
              <a:rPr kumimoji="1" lang="en-US" altLang="ja-JP" sz="2800" dirty="0" smtClean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1</a:t>
            </a:r>
            <a:r>
              <a:rPr kumimoji="1" lang="ja-JP" altLang="en-US" sz="2800" dirty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行</a:t>
            </a:r>
            <a:r>
              <a:rPr kumimoji="1" lang="en-US" altLang="ja-JP" sz="2800" dirty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1</a:t>
            </a:r>
            <a:r>
              <a:rPr kumimoji="1" lang="ja-JP" altLang="en-US" sz="2800" dirty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件として入力をする。</a:t>
            </a:r>
            <a:r>
              <a:rPr kumimoji="1" lang="en-US" altLang="ja-JP" sz="2800" dirty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2</a:t>
            </a:r>
            <a:r>
              <a:rPr kumimoji="1" lang="ja-JP" altLang="en-US" sz="2800" dirty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行になっては</a:t>
            </a:r>
            <a:r>
              <a:rPr kumimoji="1" lang="ja-JP" altLang="en-US" sz="2800" dirty="0" smtClean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いけ </a:t>
            </a:r>
            <a:endParaRPr kumimoji="1" lang="en-US" altLang="ja-JP" sz="2800" dirty="0" smtClean="0">
              <a:solidFill>
                <a:sysClr val="windowText" lastClr="00000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l"/>
            <a:r>
              <a:rPr lang="en-US" altLang="ja-JP" sz="2800" dirty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 </a:t>
            </a:r>
            <a:r>
              <a:rPr lang="en-US" altLang="ja-JP" sz="2800" dirty="0" smtClean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  </a:t>
            </a:r>
            <a:r>
              <a:rPr kumimoji="1" lang="ja-JP" altLang="en-US" sz="2800" dirty="0" smtClean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ない</a:t>
            </a:r>
            <a:r>
              <a:rPr kumimoji="1" lang="ja-JP" altLang="en-US" sz="2800" dirty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。</a:t>
            </a:r>
            <a:endParaRPr kumimoji="1" lang="en-US" altLang="ja-JP" sz="2800" dirty="0">
              <a:solidFill>
                <a:sysClr val="windowText" lastClr="00000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l"/>
            <a:r>
              <a:rPr kumimoji="1" lang="ja-JP" altLang="en-US" sz="2800" dirty="0" smtClean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 ④ 折り返し</a:t>
            </a:r>
            <a:r>
              <a:rPr kumimoji="1" lang="ja-JP" altLang="en-US" sz="2800" dirty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機能は使える。</a:t>
            </a:r>
            <a:r>
              <a:rPr kumimoji="1" lang="en-US" altLang="ja-JP" sz="2800" dirty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1</a:t>
            </a:r>
            <a:r>
              <a:rPr kumimoji="1" lang="ja-JP" altLang="en-US" sz="2800" dirty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行と見なす。</a:t>
            </a:r>
            <a:endParaRPr kumimoji="1" lang="en-US" altLang="ja-JP" sz="2800" dirty="0">
              <a:solidFill>
                <a:sysClr val="windowText" lastClr="00000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l"/>
            <a:r>
              <a:rPr kumimoji="1" lang="ja-JP" altLang="en-US" sz="2800" dirty="0" smtClean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 ⑤ セル</a:t>
            </a:r>
            <a:r>
              <a:rPr kumimoji="1" lang="ja-JP" altLang="en-US" sz="2800" dirty="0">
                <a:solidFill>
                  <a:sysClr val="windowText" lastClr="00000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の結合は使えない。</a:t>
            </a:r>
            <a:endParaRPr kumimoji="1" lang="en-US" altLang="ja-JP" sz="2800" dirty="0">
              <a:solidFill>
                <a:srgbClr val="FF000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l"/>
            <a:endParaRPr kumimoji="1" lang="en-US" altLang="ja-JP" sz="1800" dirty="0">
              <a:solidFill>
                <a:srgbClr val="FF000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l"/>
            <a:endParaRPr kumimoji="1" lang="ja-JP" altLang="en-US" sz="1800" dirty="0">
              <a:solidFill>
                <a:sysClr val="windowText" lastClr="00000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4179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ja-JP" altLang="en-US" sz="40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効果的</a:t>
            </a:r>
            <a:r>
              <a:rPr lang="ja-JP" altLang="en-US" sz="40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なグラフ選び　</a:t>
            </a:r>
            <a:r>
              <a:rPr lang="en-US" altLang="ja-JP" sz="40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P240</a:t>
            </a:r>
            <a:endParaRPr kumimoji="1" lang="ja-JP" altLang="en-US" sz="4000" dirty="0"/>
          </a:p>
        </p:txBody>
      </p:sp>
      <p:sp>
        <p:nvSpPr>
          <p:cNvPr id="4" name="角丸四角形 3"/>
          <p:cNvSpPr/>
          <p:nvPr/>
        </p:nvSpPr>
        <p:spPr>
          <a:xfrm>
            <a:off x="179512" y="1484784"/>
            <a:ext cx="8712968" cy="3312368"/>
          </a:xfrm>
          <a:prstGeom prst="roundRect">
            <a:avLst/>
          </a:prstGeom>
          <a:solidFill>
            <a:sysClr val="window" lastClr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3200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グラフは全部で</a:t>
            </a:r>
            <a:r>
              <a:rPr kumimoji="1" lang="en-US" altLang="ja-JP" sz="3200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11</a:t>
            </a:r>
            <a:r>
              <a:rPr kumimoji="1" lang="ja-JP" altLang="en-US" sz="3200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種類用意されて</a:t>
            </a:r>
            <a:r>
              <a:rPr kumimoji="1" lang="ja-JP" altLang="en-US" sz="3200" dirty="0" smtClean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います。</a:t>
            </a:r>
            <a:endParaRPr kumimoji="1" lang="en-US" altLang="ja-JP" sz="3200" dirty="0">
              <a:solidFill>
                <a:srgbClr val="00206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l"/>
            <a:r>
              <a:rPr kumimoji="1" lang="ja-JP" altLang="en-US" sz="3200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もとになる表のデータがどのよう</a:t>
            </a:r>
            <a:r>
              <a:rPr kumimoji="1" lang="ja-JP" altLang="en-US" sz="3200" dirty="0" smtClean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なタイプ</a:t>
            </a:r>
            <a:r>
              <a:rPr kumimoji="1" lang="ja-JP" altLang="en-US" sz="3200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のものかで、利用するグラフの異なってきます。</a:t>
            </a:r>
            <a:endParaRPr kumimoji="1" lang="en-US" altLang="ja-JP" sz="3200" dirty="0">
              <a:solidFill>
                <a:srgbClr val="00206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pPr algn="l"/>
            <a:r>
              <a:rPr kumimoji="1" lang="ja-JP" altLang="en-US" sz="3200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用途に合わせて、効果的なグラフを選びましょう。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428159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効果的なグラフ選び</a:t>
            </a:r>
            <a:r>
              <a:rPr lang="en-US" altLang="ja-JP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-1</a:t>
            </a: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323528" y="934841"/>
            <a:ext cx="2532460" cy="504056"/>
          </a:xfrm>
          <a:prstGeom prst="roundRect">
            <a:avLst/>
          </a:prstGeom>
          <a:solidFill>
            <a:sysClr val="window" lastClr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2400" dirty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１．体重測定表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153791"/>
              </p:ext>
            </p:extLst>
          </p:nvPr>
        </p:nvGraphicFramePr>
        <p:xfrm>
          <a:off x="3060048" y="1106455"/>
          <a:ext cx="5760644" cy="720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0054"/>
                <a:gridCol w="397285"/>
                <a:gridCol w="480054"/>
                <a:gridCol w="480054"/>
                <a:gridCol w="480054"/>
                <a:gridCol w="480054"/>
                <a:gridCol w="480054"/>
                <a:gridCol w="480054"/>
                <a:gridCol w="513160"/>
                <a:gridCol w="480054"/>
                <a:gridCol w="529713"/>
                <a:gridCol w="480054"/>
              </a:tblGrid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u="none" strike="noStrike" dirty="0">
                          <a:effectLst/>
                        </a:rPr>
                        <a:t>1</a:t>
                      </a:r>
                      <a:r>
                        <a:rPr lang="ja-JP" altLang="en-US" sz="1800" b="1" u="none" strike="noStrike" dirty="0">
                          <a:effectLst/>
                        </a:rPr>
                        <a:t>月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u="none" strike="noStrike" dirty="0">
                          <a:effectLst/>
                        </a:rPr>
                        <a:t>2</a:t>
                      </a:r>
                      <a:r>
                        <a:rPr lang="ja-JP" altLang="en-US" sz="1800" b="1" u="none" strike="noStrike" dirty="0">
                          <a:effectLst/>
                        </a:rPr>
                        <a:t>月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u="none" strike="noStrike">
                          <a:effectLst/>
                        </a:rPr>
                        <a:t>3</a:t>
                      </a:r>
                      <a:r>
                        <a:rPr lang="ja-JP" altLang="en-US" sz="1800" b="1" u="none" strike="noStrike">
                          <a:effectLst/>
                        </a:rPr>
                        <a:t>月</a:t>
                      </a:r>
                      <a:endParaRPr lang="ja-JP" altLang="en-US" sz="18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u="none" strike="noStrike" dirty="0">
                          <a:effectLst/>
                        </a:rPr>
                        <a:t>4</a:t>
                      </a:r>
                      <a:r>
                        <a:rPr lang="ja-JP" altLang="en-US" sz="1800" b="1" u="none" strike="noStrike" dirty="0">
                          <a:effectLst/>
                        </a:rPr>
                        <a:t>月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u="none" strike="noStrike">
                          <a:effectLst/>
                        </a:rPr>
                        <a:t>5</a:t>
                      </a:r>
                      <a:r>
                        <a:rPr lang="ja-JP" altLang="en-US" sz="1800" b="1" u="none" strike="noStrike">
                          <a:effectLst/>
                        </a:rPr>
                        <a:t>月</a:t>
                      </a:r>
                      <a:endParaRPr lang="ja-JP" altLang="en-US" sz="18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u="none" strike="noStrike">
                          <a:effectLst/>
                        </a:rPr>
                        <a:t>6</a:t>
                      </a:r>
                      <a:r>
                        <a:rPr lang="ja-JP" altLang="en-US" sz="1800" b="1" u="none" strike="noStrike">
                          <a:effectLst/>
                        </a:rPr>
                        <a:t>月</a:t>
                      </a:r>
                      <a:endParaRPr lang="ja-JP" altLang="en-US" sz="18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u="none" strike="noStrike">
                          <a:effectLst/>
                        </a:rPr>
                        <a:t>7</a:t>
                      </a:r>
                      <a:r>
                        <a:rPr lang="ja-JP" altLang="en-US" sz="1800" b="1" u="none" strike="noStrike">
                          <a:effectLst/>
                        </a:rPr>
                        <a:t>月</a:t>
                      </a:r>
                      <a:endParaRPr lang="ja-JP" altLang="en-US" sz="18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u="none" strike="noStrike">
                          <a:effectLst/>
                        </a:rPr>
                        <a:t>8</a:t>
                      </a:r>
                      <a:r>
                        <a:rPr lang="ja-JP" altLang="en-US" sz="1800" b="1" u="none" strike="noStrike">
                          <a:effectLst/>
                        </a:rPr>
                        <a:t>月</a:t>
                      </a:r>
                      <a:endParaRPr lang="ja-JP" altLang="en-US" sz="18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u="none" strike="noStrike">
                          <a:effectLst/>
                        </a:rPr>
                        <a:t>9</a:t>
                      </a:r>
                      <a:r>
                        <a:rPr lang="ja-JP" altLang="en-US" sz="1800" b="1" u="none" strike="noStrike">
                          <a:effectLst/>
                        </a:rPr>
                        <a:t>月</a:t>
                      </a:r>
                      <a:endParaRPr lang="ja-JP" altLang="en-US" sz="18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u="none" strike="noStrike" dirty="0">
                          <a:effectLst/>
                        </a:rPr>
                        <a:t>10</a:t>
                      </a:r>
                      <a:r>
                        <a:rPr lang="ja-JP" altLang="en-US" sz="1800" b="1" u="none" strike="noStrike" dirty="0">
                          <a:effectLst/>
                        </a:rPr>
                        <a:t>月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u="none" strike="noStrike" dirty="0">
                          <a:effectLst/>
                        </a:rPr>
                        <a:t>11</a:t>
                      </a:r>
                      <a:r>
                        <a:rPr lang="ja-JP" altLang="en-US" sz="1800" b="1" u="none" strike="noStrike" dirty="0">
                          <a:effectLst/>
                        </a:rPr>
                        <a:t>月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800" b="1" u="none" strike="noStrike" dirty="0">
                          <a:effectLst/>
                        </a:rPr>
                        <a:t>12</a:t>
                      </a:r>
                      <a:r>
                        <a:rPr lang="ja-JP" altLang="en-US" sz="1800" b="1" u="none" strike="noStrike" dirty="0">
                          <a:effectLst/>
                        </a:rPr>
                        <a:t>月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</a:tr>
              <a:tr h="36004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>
                          <a:effectLst/>
                        </a:rPr>
                        <a:t>66</a:t>
                      </a:r>
                      <a:endParaRPr lang="en-US" altLang="ja-JP" sz="18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</a:rPr>
                        <a:t>64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</a:rPr>
                        <a:t>64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</a:rPr>
                        <a:t>63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</a:rPr>
                        <a:t>64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</a:rPr>
                        <a:t>64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</a:rPr>
                        <a:t>65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</a:rPr>
                        <a:t>65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</a:rPr>
                        <a:t>63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</a:rPr>
                        <a:t>63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</a:rPr>
                        <a:t>62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800" b="1" u="none" strike="noStrike" dirty="0">
                          <a:effectLst/>
                        </a:rPr>
                        <a:t>63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  <p:sp>
        <p:nvSpPr>
          <p:cNvPr id="7" name="テキスト ボックス 3"/>
          <p:cNvSpPr txBox="1"/>
          <p:nvPr/>
        </p:nvSpPr>
        <p:spPr>
          <a:xfrm>
            <a:off x="568860" y="2060848"/>
            <a:ext cx="4982376" cy="1296144"/>
          </a:xfrm>
          <a:prstGeom prst="roundRect">
            <a:avLst/>
          </a:prstGeom>
          <a:solidFill>
            <a:schemeClr val="lt1"/>
          </a:solidFill>
          <a:ln w="28575" cmpd="sng">
            <a:solidFill>
              <a:srgbClr val="0070C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000" dirty="0">
                <a:solidFill>
                  <a:srgbClr val="0070C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折れ線グラフ</a:t>
            </a:r>
            <a:endParaRPr kumimoji="1" lang="en-US" altLang="ja-JP" sz="2000" dirty="0">
              <a:solidFill>
                <a:srgbClr val="0070C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r>
              <a:rPr kumimoji="1" lang="ja-JP" altLang="en-US" sz="20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時間の経過とともに変化するデータを</a:t>
            </a:r>
            <a:endParaRPr kumimoji="1" lang="en-US" altLang="ja-JP" sz="20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r>
              <a:rPr kumimoji="1" lang="ja-JP" altLang="en-US" sz="20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表示するのに適しています。</a:t>
            </a:r>
          </a:p>
        </p:txBody>
      </p:sp>
      <p:graphicFrame>
        <p:nvGraphicFramePr>
          <p:cNvPr id="8" name="グラフ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2105628"/>
              </p:ext>
            </p:extLst>
          </p:nvPr>
        </p:nvGraphicFramePr>
        <p:xfrm>
          <a:off x="1403648" y="3501008"/>
          <a:ext cx="5184576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8541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9018" y="203267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効果的なグラフ選び</a:t>
            </a:r>
            <a:r>
              <a:rPr lang="en-US" altLang="ja-JP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-2</a:t>
            </a: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342822" y="960595"/>
            <a:ext cx="5381306" cy="504056"/>
          </a:xfrm>
          <a:prstGeom prst="roundRect">
            <a:avLst/>
          </a:prstGeom>
          <a:solidFill>
            <a:sysClr val="window" lastClr="FFFF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2400" dirty="0" smtClean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２．</a:t>
            </a:r>
            <a:r>
              <a:rPr kumimoji="1" lang="en-US" altLang="ja-JP" sz="2400" dirty="0" smtClean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20</a:t>
            </a:r>
            <a:r>
              <a:rPr kumimoji="1" lang="ja-JP" altLang="en-US" sz="2400" dirty="0" smtClean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代以下から</a:t>
            </a:r>
            <a:r>
              <a:rPr kumimoji="1" lang="en-US" altLang="ja-JP" sz="2400" dirty="0" smtClean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50</a:t>
            </a:r>
            <a:r>
              <a:rPr lang="ja-JP" altLang="en-US" sz="2400" dirty="0" smtClean="0">
                <a:solidFill>
                  <a:srgbClr val="00206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代以上の構成比</a:t>
            </a:r>
            <a:endParaRPr kumimoji="1" lang="ja-JP" altLang="en-US" sz="2400" dirty="0">
              <a:solidFill>
                <a:srgbClr val="00206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7" name="テキスト ボックス 3"/>
          <p:cNvSpPr txBox="1"/>
          <p:nvPr/>
        </p:nvSpPr>
        <p:spPr>
          <a:xfrm>
            <a:off x="323528" y="3501008"/>
            <a:ext cx="4608512" cy="1512168"/>
          </a:xfrm>
          <a:prstGeom prst="roundRect">
            <a:avLst/>
          </a:prstGeom>
          <a:solidFill>
            <a:schemeClr val="lt1"/>
          </a:solidFill>
          <a:ln w="28575" cmpd="sng">
            <a:solidFill>
              <a:srgbClr val="0070C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000" dirty="0" smtClean="0">
                <a:solidFill>
                  <a:srgbClr val="0070C0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円グラフ</a:t>
            </a:r>
            <a:endParaRPr kumimoji="1" lang="en-US" altLang="ja-JP" sz="2000" dirty="0">
              <a:solidFill>
                <a:srgbClr val="0070C0"/>
              </a:solidFill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r>
              <a:rPr lang="ja-JP" altLang="en-US" sz="20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データの全体に対する各項目の</a:t>
            </a:r>
            <a:endParaRPr lang="en-US" altLang="ja-JP" sz="20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  <a:p>
            <a:r>
              <a:rPr lang="ja-JP" altLang="en-US" sz="20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割合を表現するのに適しています。</a:t>
            </a: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477284"/>
              </p:ext>
            </p:extLst>
          </p:nvPr>
        </p:nvGraphicFramePr>
        <p:xfrm>
          <a:off x="1115616" y="1700808"/>
          <a:ext cx="4248472" cy="10081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73388"/>
                <a:gridCol w="971079"/>
                <a:gridCol w="971079"/>
                <a:gridCol w="1132926"/>
              </a:tblGrid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 dirty="0">
                          <a:effectLst/>
                        </a:rPr>
                        <a:t>20</a:t>
                      </a:r>
                      <a:r>
                        <a:rPr lang="ja-JP" altLang="en-US" sz="2000" u="none" strike="noStrike" dirty="0">
                          <a:effectLst/>
                        </a:rPr>
                        <a:t>代以下</a:t>
                      </a:r>
                      <a:endParaRPr lang="ja-JP" alt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>
                          <a:effectLst/>
                        </a:rPr>
                        <a:t>30</a:t>
                      </a:r>
                      <a:r>
                        <a:rPr lang="ja-JP" altLang="en-US" sz="2000" u="none" strike="noStrike">
                          <a:effectLst/>
                        </a:rPr>
                        <a:t>代</a:t>
                      </a:r>
                      <a:endParaRPr lang="ja-JP" altLang="en-US" sz="20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>
                          <a:effectLst/>
                        </a:rPr>
                        <a:t>40</a:t>
                      </a:r>
                      <a:r>
                        <a:rPr lang="ja-JP" altLang="en-US" sz="2000" u="none" strike="noStrike">
                          <a:effectLst/>
                        </a:rPr>
                        <a:t>代</a:t>
                      </a:r>
                      <a:endParaRPr lang="ja-JP" altLang="en-US" sz="20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u="none" strike="noStrike">
                          <a:effectLst/>
                        </a:rPr>
                        <a:t>50</a:t>
                      </a:r>
                      <a:r>
                        <a:rPr lang="ja-JP" altLang="en-US" sz="2000" u="none" strike="noStrike">
                          <a:effectLst/>
                        </a:rPr>
                        <a:t>代以上</a:t>
                      </a:r>
                      <a:endParaRPr lang="ja-JP" altLang="en-US" sz="2000" b="1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>
                          <a:effectLst/>
                        </a:rPr>
                        <a:t>15.33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>
                          <a:effectLst/>
                        </a:rPr>
                        <a:t>30.67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>
                          <a:effectLst/>
                        </a:rPr>
                        <a:t>32.67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u="none" strike="noStrike" dirty="0">
                          <a:effectLst/>
                        </a:rPr>
                        <a:t>21.33</a:t>
                      </a:r>
                      <a:endParaRPr lang="en-US" altLang="ja-JP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  <p:graphicFrame>
        <p:nvGraphicFramePr>
          <p:cNvPr id="9" name="グラフ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6287867"/>
              </p:ext>
            </p:extLst>
          </p:nvPr>
        </p:nvGraphicFramePr>
        <p:xfrm>
          <a:off x="4932040" y="2780928"/>
          <a:ext cx="3960440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128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519</Words>
  <Application>Microsoft Office PowerPoint</Application>
  <PresentationFormat>画面に合わせる (4:3)</PresentationFormat>
  <Paragraphs>138</Paragraphs>
  <Slides>11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2" baseType="lpstr">
      <vt:lpstr>Office ​​テーマ</vt:lpstr>
      <vt:lpstr>エクセル入門講座　第３回目        　  講師 土持 ４章　ワークシートの使い方を 　　　　　　　　　工夫してみましょう　　　 P218 　（１）ワークシートをコピーする 　（２）ワークシートの名前を変える 　（３）シート見出しに色をつける 　（４）ワークシートの順番を変える 　（５）ワークシートを増やす、減らす ５章　データベース機能を使ってみよう       P228 　（１）データを並べ替える 　（２）データを選び出す ６章　グラフを作ってみよう　　　　　　 　　P238 　（１）データをグラフで表現してみましょう 　　　 　（２）グラフを編集してみましょう ２章　紙に印刷してみましょう　　　　　　　 P188　</vt:lpstr>
      <vt:lpstr>ワークシートは増やせる　P220</vt:lpstr>
      <vt:lpstr>ワークシートのコピーと移動の仕方　P219,P223</vt:lpstr>
      <vt:lpstr>ワークシートのコピーの仕方　P219</vt:lpstr>
      <vt:lpstr>データベース機能とは　P229</vt:lpstr>
      <vt:lpstr>データベース機能を使うための　　 データ（表）の作り方　　</vt:lpstr>
      <vt:lpstr>効果的なグラフ選び　P240</vt:lpstr>
      <vt:lpstr>効果的なグラフ選び-1</vt:lpstr>
      <vt:lpstr>効果的なグラフ選び-2</vt:lpstr>
      <vt:lpstr>効果的なグラフ選び-3</vt:lpstr>
      <vt:lpstr>数式のしくみを理解する　P229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エクセル入門講座　第３回目 ４章　ワークシートの使い方を工夫してみましょう 　（１）　ワークシートをコピーする 　（２）　ワークシートの名前を変える 　（３）　シート見出しに色をつける 　（４）　ワークシートの順番を変える 　（５）　ワークシートを増やす、減らす ５章　データベース機能を使ってみよう 　（１）　データを並べ替える 　（２）　データを選び出す ６章　グラフを作ってみよう 　（１）　データをグラフで表現してみましょう 　（２）　グラフを編集してみましょう</dc:title>
  <dc:creator>Owner</dc:creator>
  <cp:lastModifiedBy>Owner</cp:lastModifiedBy>
  <cp:revision>27</cp:revision>
  <dcterms:created xsi:type="dcterms:W3CDTF">2014-02-10T01:54:34Z</dcterms:created>
  <dcterms:modified xsi:type="dcterms:W3CDTF">2014-02-22T23:42:25Z</dcterms:modified>
</cp:coreProperties>
</file>