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4" r:id="rId4"/>
    <p:sldId id="267" r:id="rId5"/>
    <p:sldId id="266" r:id="rId6"/>
    <p:sldId id="270" r:id="rId7"/>
    <p:sldId id="268" r:id="rId8"/>
    <p:sldId id="271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6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2010</a:t>
            </a:r>
            <a:r>
              <a:rPr lang="ja-JP"/>
              <a:t>年体重の増減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50000"/>
                </a:schemeClr>
              </a:solidFill>
            </c:spPr>
          </c:marker>
          <c:cat>
            <c:strRef>
              <c:f>ｸﾞﾗﾌ選び!$B$21:$M$21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ｸﾞﾗﾌ選び!$B$22:$M$22</c:f>
              <c:numCache>
                <c:formatCode>General</c:formatCode>
                <c:ptCount val="12"/>
                <c:pt idx="0">
                  <c:v>65.5</c:v>
                </c:pt>
                <c:pt idx="1">
                  <c:v>64</c:v>
                </c:pt>
                <c:pt idx="2">
                  <c:v>64.400000000000006</c:v>
                </c:pt>
                <c:pt idx="3">
                  <c:v>62.8</c:v>
                </c:pt>
                <c:pt idx="4">
                  <c:v>63.6</c:v>
                </c:pt>
                <c:pt idx="5">
                  <c:v>63.7</c:v>
                </c:pt>
                <c:pt idx="6">
                  <c:v>65</c:v>
                </c:pt>
                <c:pt idx="7">
                  <c:v>64.7</c:v>
                </c:pt>
                <c:pt idx="8">
                  <c:v>63</c:v>
                </c:pt>
                <c:pt idx="9">
                  <c:v>62.7</c:v>
                </c:pt>
                <c:pt idx="10">
                  <c:v>62</c:v>
                </c:pt>
                <c:pt idx="11">
                  <c:v>63.2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54624"/>
        <c:axId val="155356544"/>
      </c:lineChart>
      <c:catAx>
        <c:axId val="15535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5356544"/>
        <c:crosses val="autoZero"/>
        <c:auto val="1"/>
        <c:lblAlgn val="ctr"/>
        <c:lblOffset val="100"/>
        <c:noMultiLvlLbl val="0"/>
      </c:catAx>
      <c:valAx>
        <c:axId val="155356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5354624"/>
        <c:crosses val="autoZero"/>
        <c:crossBetween val="between"/>
      </c:valAx>
      <c:sp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 altLang="en-US"/>
              <a:t>構成比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783313881171954"/>
          <c:y val="0.26216953859028475"/>
          <c:w val="0.61112939934766786"/>
          <c:h val="0.74833524063288281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0646317075880457"/>
                  <c:y val="0.133643586926555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</c:dLbl>
            <c:dLbl>
              <c:idx val="1"/>
              <c:layout>
                <c:manualLayout>
                  <c:x val="-0.18654442435688964"/>
                  <c:y val="-3.877655569134293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</c:dLbl>
            <c:dLbl>
              <c:idx val="2"/>
              <c:layout>
                <c:manualLayout>
                  <c:x val="0.14404182363575765"/>
                  <c:y val="-0.1532188295950655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</c:dLbl>
            <c:dLbl>
              <c:idx val="3"/>
              <c:layout>
                <c:manualLayout>
                  <c:x val="0.15525762289038592"/>
                  <c:y val="0.139662722660445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</c:dLbl>
            <c:numFmt formatCode="0.00%" sourceLinked="0"/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1"/>
          </c:dLbls>
          <c:cat>
            <c:strRef>
              <c:f>ｸﾞﾗﾌ選び!$O$21:$R$21</c:f>
              <c:strCache>
                <c:ptCount val="4"/>
                <c:pt idx="0">
                  <c:v>20代以下</c:v>
                </c:pt>
                <c:pt idx="1">
                  <c:v>30代</c:v>
                </c:pt>
                <c:pt idx="2">
                  <c:v>40代</c:v>
                </c:pt>
                <c:pt idx="3">
                  <c:v>50代以上</c:v>
                </c:pt>
              </c:strCache>
            </c:strRef>
          </c:cat>
          <c:val>
            <c:numRef>
              <c:f>ｸﾞﾗﾌ選び!$O$22:$R$22</c:f>
              <c:numCache>
                <c:formatCode>General</c:formatCode>
                <c:ptCount val="4"/>
                <c:pt idx="0">
                  <c:v>15.33</c:v>
                </c:pt>
                <c:pt idx="1">
                  <c:v>30.67</c:v>
                </c:pt>
                <c:pt idx="2">
                  <c:v>32.67</c:v>
                </c:pt>
                <c:pt idx="3">
                  <c:v>21.33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ja-JP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/>
              <a:t>売り上げ金額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56350">
                  <a:schemeClr val="accent6">
                    <a:lumMod val="50000"/>
                  </a:schemeClr>
                </a:gs>
                <a:gs pos="0">
                  <a:schemeClr val="accent6">
                    <a:lumMod val="75000"/>
                  </a:schemeClr>
                </a:gs>
                <a:gs pos="56000">
                  <a:schemeClr val="accent6">
                    <a:lumMod val="50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1"/>
              <a:tileRect/>
            </a:gradFill>
          </c:spPr>
          <c:invertIfNegative val="0"/>
          <c:cat>
            <c:strRef>
              <c:f>ｸﾞﾗﾌ選び!$O$30:$S$30</c:f>
              <c:strCache>
                <c:ptCount val="5"/>
                <c:pt idx="0">
                  <c:v>バラ</c:v>
                </c:pt>
                <c:pt idx="1">
                  <c:v>ユリ</c:v>
                </c:pt>
                <c:pt idx="2">
                  <c:v>ラン</c:v>
                </c:pt>
                <c:pt idx="3">
                  <c:v>チュリップ</c:v>
                </c:pt>
                <c:pt idx="4">
                  <c:v>ヒマワリ</c:v>
                </c:pt>
              </c:strCache>
            </c:strRef>
          </c:cat>
          <c:val>
            <c:numRef>
              <c:f>ｸﾞﾗﾌ選び!$O$31:$S$31</c:f>
              <c:numCache>
                <c:formatCode>#,##0_);[Red]\(#,##0\)</c:formatCode>
                <c:ptCount val="5"/>
                <c:pt idx="0">
                  <c:v>18000</c:v>
                </c:pt>
                <c:pt idx="1">
                  <c:v>13000</c:v>
                </c:pt>
                <c:pt idx="2">
                  <c:v>25100</c:v>
                </c:pt>
                <c:pt idx="3">
                  <c:v>12000</c:v>
                </c:pt>
                <c:pt idx="4">
                  <c:v>10000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78144"/>
        <c:axId val="4563712"/>
      </c:barChart>
      <c:catAx>
        <c:axId val="4278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ja-JP"/>
          </a:p>
        </c:txPr>
        <c:crossAx val="4563712"/>
        <c:crosses val="autoZero"/>
        <c:auto val="1"/>
        <c:lblAlgn val="ctr"/>
        <c:lblOffset val="100"/>
        <c:noMultiLvlLbl val="0"/>
      </c:catAx>
      <c:valAx>
        <c:axId val="4563712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4278144"/>
        <c:crosses val="autoZero"/>
        <c:crossBetween val="between"/>
      </c:valAx>
      <c:spPr>
        <a:solidFill>
          <a:schemeClr val="accent6">
            <a:lumMod val="60000"/>
            <a:lumOff val="40000"/>
          </a:schemeClr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FC6E5-42F4-47C6-AB6C-92BDBA9873A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E38BA-F6C4-4D20-9D38-94115A862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28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16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2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42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42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2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76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65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28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8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11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68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61CD0-BC1E-42F3-9FE6-13BA61B36B39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95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6480720"/>
          </a:xfrm>
        </p:spPr>
        <p:txBody>
          <a:bodyPr>
            <a:normAutofit/>
          </a:bodyPr>
          <a:lstStyle/>
          <a:p>
            <a:pPr algn="l"/>
            <a:r>
              <a:rPr lang="ja-JP" altLang="en-US" sz="3100" dirty="0" smtClean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エクセル</a:t>
            </a:r>
            <a:r>
              <a:rPr lang="ja-JP" altLang="en-US" sz="3100" dirty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入門講座　</a:t>
            </a:r>
            <a:r>
              <a:rPr lang="ja-JP" altLang="en-US" sz="3100" dirty="0" smtClean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第５日目</a:t>
            </a: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  　  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　　　　　　　</a:t>
            </a: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講師　土持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６章　グラフを作ってみよう　　　</a:t>
            </a:r>
            <a:r>
              <a:rPr lang="en-US" altLang="ja-JP" sz="32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</a:t>
            </a:r>
            <a:r>
              <a:rPr lang="ja-JP" altLang="en-US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 </a:t>
            </a:r>
            <a:r>
              <a:rPr lang="en-US" altLang="ja-JP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P238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（１）データをグラフで表現してみましょう 　　　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（２）グラフを編集してみましょう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２章　紙に印刷してみましょう　　　　 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P188</a:t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en-US" altLang="ja-JP" sz="31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endParaRPr kumimoji="1" lang="ja-JP" altLang="en-US" sz="31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485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ja-JP" altLang="en-US" sz="4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</a:t>
            </a:r>
            <a:r>
              <a:rPr lang="ja-JP" altLang="en-US" sz="4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なグラフ選び　</a:t>
            </a:r>
            <a:r>
              <a:rPr lang="en-US" altLang="ja-JP" sz="4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P240</a:t>
            </a:r>
            <a:endParaRPr kumimoji="1" lang="ja-JP" altLang="en-US" sz="4000" dirty="0"/>
          </a:p>
        </p:txBody>
      </p:sp>
      <p:sp>
        <p:nvSpPr>
          <p:cNvPr id="4" name="角丸四角形 3"/>
          <p:cNvSpPr/>
          <p:nvPr/>
        </p:nvSpPr>
        <p:spPr>
          <a:xfrm>
            <a:off x="289179" y="1484784"/>
            <a:ext cx="3346717" cy="2160240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グラフは全部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で</a:t>
            </a:r>
            <a:r>
              <a:rPr kumimoji="1" lang="en-US" altLang="ja-JP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11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種類</a:t>
            </a:r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用意されて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います。</a:t>
            </a:r>
            <a:endParaRPr kumimoji="1" lang="en-US" altLang="ja-JP" sz="32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118353"/>
            <a:ext cx="4608512" cy="545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9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効果的なグラフ選び</a:t>
            </a:r>
            <a:r>
              <a:rPr lang="en-US" altLang="ja-JP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-1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323528" y="934841"/>
            <a:ext cx="2520280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１．体重</a:t>
            </a:r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測定表</a:t>
            </a:r>
            <a:endParaRPr kumimoji="1" lang="ja-JP" altLang="en-US" sz="24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53791"/>
              </p:ext>
            </p:extLst>
          </p:nvPr>
        </p:nvGraphicFramePr>
        <p:xfrm>
          <a:off x="3060048" y="1106455"/>
          <a:ext cx="5760644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054"/>
                <a:gridCol w="397285"/>
                <a:gridCol w="480054"/>
                <a:gridCol w="480054"/>
                <a:gridCol w="480054"/>
                <a:gridCol w="480054"/>
                <a:gridCol w="480054"/>
                <a:gridCol w="480054"/>
                <a:gridCol w="513160"/>
                <a:gridCol w="480054"/>
                <a:gridCol w="529713"/>
                <a:gridCol w="480054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2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3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4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5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6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7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8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9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10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11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12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>
                          <a:effectLst/>
                        </a:rPr>
                        <a:t>66</a:t>
                      </a:r>
                      <a:endParaRPr lang="en-US" altLang="ja-JP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65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65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62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7" name="テキスト ボックス 3"/>
          <p:cNvSpPr txBox="1"/>
          <p:nvPr/>
        </p:nvSpPr>
        <p:spPr>
          <a:xfrm>
            <a:off x="568860" y="2060848"/>
            <a:ext cx="4982376" cy="1296144"/>
          </a:xfrm>
          <a:prstGeom prst="roundRect">
            <a:avLst/>
          </a:prstGeom>
          <a:solidFill>
            <a:schemeClr val="lt1"/>
          </a:solidFill>
          <a:ln w="28575" cmpd="sng"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dirty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折れ線グラフ</a:t>
            </a:r>
            <a:endParaRPr kumimoji="1" lang="en-US" altLang="ja-JP" sz="2000" dirty="0">
              <a:solidFill>
                <a:srgbClr val="0070C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時間の経過とともに変化するデータを</a:t>
            </a:r>
            <a:endParaRPr kumimoji="1" lang="en-US" altLang="ja-JP" sz="20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表示するのに適しています。</a:t>
            </a:r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105628"/>
              </p:ext>
            </p:extLst>
          </p:nvPr>
        </p:nvGraphicFramePr>
        <p:xfrm>
          <a:off x="1403648" y="3501008"/>
          <a:ext cx="518457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541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9018" y="203267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効果的なグラフ選び</a:t>
            </a:r>
            <a:r>
              <a:rPr lang="en-US" altLang="ja-JP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-2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342822" y="960595"/>
            <a:ext cx="5741346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２．</a:t>
            </a:r>
            <a:r>
              <a:rPr kumimoji="1" lang="en-US" altLang="ja-JP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20</a:t>
            </a:r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代以下から</a:t>
            </a:r>
            <a:r>
              <a:rPr kumimoji="1" lang="en-US" altLang="ja-JP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50</a:t>
            </a:r>
            <a:r>
              <a:rPr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代以上の構成比表</a:t>
            </a:r>
            <a:endParaRPr kumimoji="1" lang="ja-JP" altLang="en-US" sz="24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7" name="テキスト ボックス 3"/>
          <p:cNvSpPr txBox="1"/>
          <p:nvPr/>
        </p:nvSpPr>
        <p:spPr>
          <a:xfrm>
            <a:off x="323528" y="3501008"/>
            <a:ext cx="4608512" cy="1512168"/>
          </a:xfrm>
          <a:prstGeom prst="roundRect">
            <a:avLst/>
          </a:prstGeom>
          <a:solidFill>
            <a:schemeClr val="lt1"/>
          </a:solidFill>
          <a:ln w="28575" cmpd="sng"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dirty="0" smtClean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円グラフ</a:t>
            </a:r>
            <a:endParaRPr kumimoji="1" lang="en-US" altLang="ja-JP" sz="2000" dirty="0">
              <a:solidFill>
                <a:srgbClr val="0070C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データの全体に対する各項目の</a:t>
            </a:r>
            <a:endParaRPr lang="en-US" altLang="ja-JP" sz="20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割合を表現するのに適しています。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477284"/>
              </p:ext>
            </p:extLst>
          </p:nvPr>
        </p:nvGraphicFramePr>
        <p:xfrm>
          <a:off x="1115616" y="1700808"/>
          <a:ext cx="4248472" cy="1008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3388"/>
                <a:gridCol w="971079"/>
                <a:gridCol w="971079"/>
                <a:gridCol w="113292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effectLst/>
                        </a:rPr>
                        <a:t>20</a:t>
                      </a:r>
                      <a:r>
                        <a:rPr lang="ja-JP" altLang="en-US" sz="2000" u="none" strike="noStrike" dirty="0">
                          <a:effectLst/>
                        </a:rPr>
                        <a:t>代以下</a:t>
                      </a:r>
                      <a:endParaRPr lang="ja-JP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effectLst/>
                        </a:rPr>
                        <a:t>30</a:t>
                      </a:r>
                      <a:r>
                        <a:rPr lang="ja-JP" altLang="en-US" sz="2000" u="none" strike="noStrike">
                          <a:effectLst/>
                        </a:rPr>
                        <a:t>代</a:t>
                      </a:r>
                      <a:endParaRPr lang="ja-JP" altLang="en-US" sz="20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effectLst/>
                        </a:rPr>
                        <a:t>40</a:t>
                      </a:r>
                      <a:r>
                        <a:rPr lang="ja-JP" altLang="en-US" sz="2000" u="none" strike="noStrike">
                          <a:effectLst/>
                        </a:rPr>
                        <a:t>代</a:t>
                      </a:r>
                      <a:endParaRPr lang="ja-JP" altLang="en-US" sz="20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effectLst/>
                        </a:rPr>
                        <a:t>50</a:t>
                      </a:r>
                      <a:r>
                        <a:rPr lang="ja-JP" altLang="en-US" sz="2000" u="none" strike="noStrike">
                          <a:effectLst/>
                        </a:rPr>
                        <a:t>代以上</a:t>
                      </a:r>
                      <a:endParaRPr lang="ja-JP" altLang="en-US" sz="20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15.33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30.67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32.67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21.33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556979"/>
              </p:ext>
            </p:extLst>
          </p:nvPr>
        </p:nvGraphicFramePr>
        <p:xfrm>
          <a:off x="4932040" y="2780928"/>
          <a:ext cx="396044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28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9188" y="116632"/>
            <a:ext cx="8229600" cy="720080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効果的なグラフ選び</a:t>
            </a:r>
            <a:r>
              <a:rPr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-3</a:t>
            </a:r>
            <a:endParaRPr kumimoji="1" lang="ja-JP" altLang="en-US" sz="3600" dirty="0"/>
          </a:p>
        </p:txBody>
      </p:sp>
      <p:sp>
        <p:nvSpPr>
          <p:cNvPr id="4" name="角丸四角形 3"/>
          <p:cNvSpPr/>
          <p:nvPr/>
        </p:nvSpPr>
        <p:spPr>
          <a:xfrm>
            <a:off x="467544" y="945722"/>
            <a:ext cx="2592288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３．売上金額表</a:t>
            </a:r>
            <a:endParaRPr kumimoji="1" lang="ja-JP" altLang="en-US" sz="24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583596"/>
              </p:ext>
            </p:extLst>
          </p:nvPr>
        </p:nvGraphicFramePr>
        <p:xfrm>
          <a:off x="3275857" y="945722"/>
          <a:ext cx="4392487" cy="1152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7460"/>
                <a:gridCol w="817206"/>
                <a:gridCol w="817206"/>
                <a:gridCol w="953409"/>
                <a:gridCol w="817206"/>
              </a:tblGrid>
              <a:tr h="57642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 dirty="0">
                          <a:effectLst/>
                        </a:rPr>
                        <a:t>バラ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ユリ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ラン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チュリップ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ヒマワリ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  <a:tr h="57642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18,000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13,000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25,100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12,000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10,000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9" name="テキスト ボックス 5"/>
          <p:cNvSpPr txBox="1"/>
          <p:nvPr/>
        </p:nvSpPr>
        <p:spPr>
          <a:xfrm>
            <a:off x="323528" y="2348880"/>
            <a:ext cx="8280920" cy="1944216"/>
          </a:xfrm>
          <a:prstGeom prst="roundRect">
            <a:avLst/>
          </a:prstGeom>
          <a:solidFill>
            <a:schemeClr val="lt1"/>
          </a:solidFill>
          <a:ln w="28575" cmpd="sng"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縦棒グラフ</a:t>
            </a:r>
            <a:endParaRPr kumimoji="1" lang="en-US" altLang="ja-JP" sz="2400" dirty="0">
              <a:solidFill>
                <a:srgbClr val="0070C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項目間のデータの比較、時間の経過に伴うデータ</a:t>
            </a:r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</a:t>
            </a:r>
            <a:endParaRPr kumimoji="1" lang="en-US" altLang="ja-JP" sz="2400" dirty="0" smtClean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推移</a:t>
            </a:r>
            <a:r>
              <a:rPr kumimoji="1" lang="ja-JP" altLang="en-US" sz="2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を表現する</a:t>
            </a:r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のに</a:t>
            </a:r>
            <a:endParaRPr kumimoji="1" lang="en-US" altLang="ja-JP" sz="2400" dirty="0" smtClean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適して</a:t>
            </a:r>
            <a:r>
              <a:rPr kumimoji="1" lang="ja-JP" altLang="en-US" sz="2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います。</a:t>
            </a:r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810776"/>
              </p:ext>
            </p:extLst>
          </p:nvPr>
        </p:nvGraphicFramePr>
        <p:xfrm>
          <a:off x="3779912" y="3284984"/>
          <a:ext cx="505205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28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ja-JP" altLang="en-US" sz="4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</a:t>
            </a:r>
            <a:r>
              <a:rPr lang="ja-JP" altLang="en-US" sz="4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なグラフ選び　</a:t>
            </a:r>
            <a:r>
              <a:rPr lang="en-US" altLang="ja-JP" sz="4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P240</a:t>
            </a:r>
            <a:endParaRPr kumimoji="1" lang="ja-JP" altLang="en-US" sz="4000" dirty="0"/>
          </a:p>
        </p:txBody>
      </p:sp>
      <p:sp>
        <p:nvSpPr>
          <p:cNvPr id="4" name="角丸四角形 3"/>
          <p:cNvSpPr/>
          <p:nvPr/>
        </p:nvSpPr>
        <p:spPr>
          <a:xfrm>
            <a:off x="179512" y="1484784"/>
            <a:ext cx="8712968" cy="3528392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グラフは全部で</a:t>
            </a:r>
            <a:r>
              <a:rPr kumimoji="1" lang="en-US" altLang="ja-JP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11</a:t>
            </a:r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種類用意されて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います。</a:t>
            </a:r>
            <a:endParaRPr kumimoji="1" lang="en-US" altLang="ja-JP" sz="32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もとになる表のデータがどのよう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なタイプ</a:t>
            </a:r>
            <a:endParaRPr kumimoji="1" lang="en-US" altLang="ja-JP" sz="3200" dirty="0" smtClean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</a:t>
            </a:r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ものかで、利用するグラフの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異なって</a:t>
            </a:r>
            <a:endParaRPr kumimoji="1" lang="en-US" altLang="ja-JP" sz="3200" dirty="0" smtClean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きます</a:t>
            </a:r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kumimoji="1" lang="en-US" altLang="ja-JP" sz="32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用途に合わせて、効果的なグラフを選びましょう。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60504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kumimoji="1" lang="ja-JP" altLang="en-US" dirty="0" smtClean="0"/>
              <a:t>円グラフ </a:t>
            </a:r>
            <a:r>
              <a:rPr lang="ja-JP" altLang="en-US" dirty="0" smtClean="0"/>
              <a:t>レイアウト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908720"/>
            <a:ext cx="5976664" cy="5792361"/>
          </a:xfrm>
        </p:spPr>
      </p:pic>
    </p:spTree>
    <p:extLst>
      <p:ext uri="{BB962C8B-B14F-4D97-AF65-F5344CB8AC3E}">
        <p14:creationId xmlns:p14="http://schemas.microsoft.com/office/powerpoint/2010/main" val="32827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kumimoji="1" lang="ja-JP" altLang="en-US" dirty="0" smtClean="0"/>
              <a:t>縦棒グラフ レイアウト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980728"/>
            <a:ext cx="4608512" cy="5688632"/>
          </a:xfrm>
        </p:spPr>
      </p:pic>
    </p:spTree>
    <p:extLst>
      <p:ext uri="{BB962C8B-B14F-4D97-AF65-F5344CB8AC3E}">
        <p14:creationId xmlns:p14="http://schemas.microsoft.com/office/powerpoint/2010/main" val="265710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236</Words>
  <Application>Microsoft Office PowerPoint</Application>
  <PresentationFormat>画面に合わせる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​​テーマ</vt:lpstr>
      <vt:lpstr>　エクセル入門講座　第５日目   　   　　　　　　　　　　　　　　　　　講師　土持  　６章　グラフを作ってみよう　　　 　  P238 　　（１）データをグラフで表現してみましょう 　　　 　　（２）グラフを編集してみましょう  　２章　紙に印刷してみましょう　　　　 P188  　</vt:lpstr>
      <vt:lpstr>効果的なグラフ選び　P240</vt:lpstr>
      <vt:lpstr>効果的なグラフ選び-1</vt:lpstr>
      <vt:lpstr>効果的なグラフ選び-2</vt:lpstr>
      <vt:lpstr>効果的なグラフ選び-3</vt:lpstr>
      <vt:lpstr>効果的なグラフ選び　P240</vt:lpstr>
      <vt:lpstr>円グラフ レイアウト</vt:lpstr>
      <vt:lpstr>縦棒グラフ レイアウト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エクセル入門講座　第３回目 ４章　ワークシートの使い方を工夫してみましょう 　（１）　ワークシートをコピーする 　（２）　ワークシートの名前を変える 　（３）　シート見出しに色をつける 　（４）　ワークシートの順番を変える 　（５）　ワークシートを増やす、減らす ５章　データベース機能を使ってみよう 　（１）　データを並べ替える 　（２）　データを選び出す ６章　グラフを作ってみよう 　（１）　データをグラフで表現してみましょう 　（２）　グラフを編集してみましょう</dc:title>
  <dc:creator>Owner</dc:creator>
  <cp:lastModifiedBy>Owner</cp:lastModifiedBy>
  <cp:revision>37</cp:revision>
  <dcterms:created xsi:type="dcterms:W3CDTF">2014-02-10T01:54:34Z</dcterms:created>
  <dcterms:modified xsi:type="dcterms:W3CDTF">2015-03-04T00:40:59Z</dcterms:modified>
</cp:coreProperties>
</file>